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56" r:id="rId2"/>
    <p:sldId id="257" r:id="rId3"/>
    <p:sldId id="258" r:id="rId4"/>
    <p:sldId id="259" r:id="rId5"/>
    <p:sldId id="260" r:id="rId6"/>
    <p:sldId id="261" r:id="rId7"/>
    <p:sldId id="262" r:id="rId8"/>
    <p:sldId id="271" r:id="rId9"/>
    <p:sldId id="263" r:id="rId10"/>
    <p:sldId id="264" r:id="rId11"/>
    <p:sldId id="265" r:id="rId12"/>
    <p:sldId id="266" r:id="rId13"/>
    <p:sldId id="267" r:id="rId14"/>
    <p:sldId id="268" r:id="rId15"/>
    <p:sldId id="272" r:id="rId16"/>
    <p:sldId id="270" r:id="rId17"/>
    <p:sldId id="273" r:id="rId18"/>
    <p:sldId id="269"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ok Gamerz" initials="AG" lastIdx="2" clrIdx="0">
    <p:extLst>
      <p:ext uri="{19B8F6BF-5375-455C-9EA6-DF929625EA0E}">
        <p15:presenceInfo xmlns:p15="http://schemas.microsoft.com/office/powerpoint/2012/main" userId="37e35ee47046741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741" autoAdjust="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5813803122286425E-2"/>
          <c:y val="3.4914390733926881E-2"/>
          <c:w val="0.83806576176251768"/>
          <c:h val="0.87660083696339453"/>
        </c:manualLayout>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DF6F-441B-9A04-1F4DD7C182A2}"/>
            </c:ext>
          </c:extLst>
        </c:ser>
        <c:ser>
          <c:idx val="1"/>
          <c:order val="1"/>
          <c:tx>
            <c:strRef>
              <c:f>Sheet1!$C$1</c:f>
              <c:strCache>
                <c:ptCount val="1"/>
                <c:pt idx="0">
                  <c:v>Series 2</c:v>
                </c:pt>
              </c:strCache>
            </c:strRef>
          </c:tx>
          <c:spPr>
            <a:ln w="28575" cap="rnd">
              <a:solidFill>
                <a:schemeClr val="accent2"/>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DF6F-441B-9A04-1F4DD7C182A2}"/>
            </c:ext>
          </c:extLst>
        </c:ser>
        <c:ser>
          <c:idx val="2"/>
          <c:order val="2"/>
          <c:tx>
            <c:strRef>
              <c:f>Sheet1!$D$1</c:f>
              <c:strCache>
                <c:ptCount val="1"/>
                <c:pt idx="0">
                  <c:v>Series 3</c:v>
                </c:pt>
              </c:strCache>
            </c:strRef>
          </c:tx>
          <c:spPr>
            <a:ln w="28575" cap="rnd">
              <a:solidFill>
                <a:schemeClr val="accent3"/>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DF6F-441B-9A04-1F4DD7C182A2}"/>
            </c:ext>
          </c:extLst>
        </c:ser>
        <c:dLbls>
          <c:showLegendKey val="0"/>
          <c:showVal val="0"/>
          <c:showCatName val="0"/>
          <c:showSerName val="0"/>
          <c:showPercent val="0"/>
          <c:showBubbleSize val="0"/>
        </c:dLbls>
        <c:smooth val="0"/>
        <c:axId val="1820340415"/>
        <c:axId val="1820341855"/>
      </c:lineChart>
      <c:catAx>
        <c:axId val="1820340415"/>
        <c:scaling>
          <c:orientation val="minMax"/>
        </c:scaling>
        <c:delete val="1"/>
        <c:axPos val="b"/>
        <c:numFmt formatCode="General" sourceLinked="1"/>
        <c:majorTickMark val="none"/>
        <c:minorTickMark val="none"/>
        <c:tickLblPos val="nextTo"/>
        <c:crossAx val="1820341855"/>
        <c:crosses val="autoZero"/>
        <c:auto val="1"/>
        <c:lblAlgn val="ctr"/>
        <c:lblOffset val="100"/>
        <c:noMultiLvlLbl val="0"/>
      </c:catAx>
      <c:valAx>
        <c:axId val="182034185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034041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376BC1-D06C-4117-9EA6-DF3D5EE71A1D}" type="doc">
      <dgm:prSet loTypeId="urn:microsoft.com/office/officeart/2009/layout/ReverseList" loCatId="relationship" qsTypeId="urn:microsoft.com/office/officeart/2005/8/quickstyle/3d2" qsCatId="3D" csTypeId="urn:microsoft.com/office/officeart/2005/8/colors/accent1_2" csCatId="accent1" phldr="1"/>
      <dgm:spPr/>
    </dgm:pt>
    <dgm:pt modelId="{CEB7EC9D-8379-4687-B20A-947656AA808F}" type="pres">
      <dgm:prSet presAssocID="{D4376BC1-D06C-4117-9EA6-DF3D5EE71A1D}" presName="Name0" presStyleCnt="0">
        <dgm:presLayoutVars>
          <dgm:chMax val="2"/>
          <dgm:chPref val="2"/>
          <dgm:animLvl val="lvl"/>
        </dgm:presLayoutVars>
      </dgm:prSet>
      <dgm:spPr/>
    </dgm:pt>
  </dgm:ptLst>
  <dgm:cxnLst>
    <dgm:cxn modelId="{BCE09780-7803-4B42-B0EE-8295BA94D380}" type="presOf" srcId="{D4376BC1-D06C-4117-9EA6-DF3D5EE71A1D}" destId="{CEB7EC9D-8379-4687-B20A-947656AA808F}" srcOrd="0" destOrd="0" presId="urn:microsoft.com/office/officeart/2009/layout/Revers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7AFBFE-6DAB-4AC7-91DA-08272C9F10DC}" type="datetimeFigureOut">
              <a:rPr lang="en-GB" smtClean="0"/>
              <a:t>07/08/2025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21A3F8-8F22-4F2E-B4F9-A9E04727B3F5}" type="slidenum">
              <a:rPr lang="en-GB" smtClean="0"/>
              <a:t>‹#›</a:t>
            </a:fld>
            <a:endParaRPr lang="en-GB" dirty="0"/>
          </a:p>
        </p:txBody>
      </p:sp>
    </p:spTree>
    <p:extLst>
      <p:ext uri="{BB962C8B-B14F-4D97-AF65-F5344CB8AC3E}">
        <p14:creationId xmlns:p14="http://schemas.microsoft.com/office/powerpoint/2010/main" val="3628988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221A3F8-8F22-4F2E-B4F9-A9E04727B3F5}" type="slidenum">
              <a:rPr lang="en-GB" smtClean="0"/>
              <a:t>2</a:t>
            </a:fld>
            <a:endParaRPr lang="en-GB" dirty="0"/>
          </a:p>
        </p:txBody>
      </p:sp>
    </p:spTree>
    <p:extLst>
      <p:ext uri="{BB962C8B-B14F-4D97-AF65-F5344CB8AC3E}">
        <p14:creationId xmlns:p14="http://schemas.microsoft.com/office/powerpoint/2010/main" val="29827759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55D37929-03B0-4A2D-83AC-2D971F954F47}" type="datetimeFigureOut">
              <a:rPr lang="en-GB" smtClean="0"/>
              <a:t>07/08/2025</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DB3C693D-396D-487D-9BF3-BB9A67F87D14}" type="slidenum">
              <a:rPr lang="en-GB" smtClean="0"/>
              <a:t>‹#›</a:t>
            </a:fld>
            <a:endParaRPr lang="en-GB" dirty="0"/>
          </a:p>
        </p:txBody>
      </p:sp>
    </p:spTree>
    <p:extLst>
      <p:ext uri="{BB962C8B-B14F-4D97-AF65-F5344CB8AC3E}">
        <p14:creationId xmlns:p14="http://schemas.microsoft.com/office/powerpoint/2010/main" val="3735928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55D37929-03B0-4A2D-83AC-2D971F954F47}" type="datetimeFigureOut">
              <a:rPr lang="en-GB" smtClean="0"/>
              <a:t>07/08/2025</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DB3C693D-396D-487D-9BF3-BB9A67F87D14}" type="slidenum">
              <a:rPr lang="en-GB" smtClean="0"/>
              <a:t>‹#›</a:t>
            </a:fld>
            <a:endParaRPr lang="en-GB" dirty="0"/>
          </a:p>
        </p:txBody>
      </p:sp>
    </p:spTree>
    <p:extLst>
      <p:ext uri="{BB962C8B-B14F-4D97-AF65-F5344CB8AC3E}">
        <p14:creationId xmlns:p14="http://schemas.microsoft.com/office/powerpoint/2010/main" val="2952547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55D37929-03B0-4A2D-83AC-2D971F954F47}" type="datetimeFigureOut">
              <a:rPr lang="en-GB" smtClean="0"/>
              <a:t>07/08/2025</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DB3C693D-396D-487D-9BF3-BB9A67F87D14}" type="slidenum">
              <a:rPr lang="en-GB" smtClean="0"/>
              <a:t>‹#›</a:t>
            </a:fld>
            <a:endParaRPr lang="en-GB" dirty="0"/>
          </a:p>
        </p:txBody>
      </p:sp>
    </p:spTree>
    <p:extLst>
      <p:ext uri="{BB962C8B-B14F-4D97-AF65-F5344CB8AC3E}">
        <p14:creationId xmlns:p14="http://schemas.microsoft.com/office/powerpoint/2010/main" val="40292773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55D37929-03B0-4A2D-83AC-2D971F954F47}" type="datetimeFigureOut">
              <a:rPr lang="en-GB" smtClean="0"/>
              <a:t>07/08/2025</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DB3C693D-396D-487D-9BF3-BB9A67F87D14}" type="slidenum">
              <a:rPr lang="en-GB" smtClean="0"/>
              <a:t>‹#›</a:t>
            </a:fld>
            <a:endParaRPr lang="en-GB"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765618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55D37929-03B0-4A2D-83AC-2D971F954F47}" type="datetimeFigureOut">
              <a:rPr lang="en-GB" smtClean="0"/>
              <a:t>07/08/2025</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DB3C693D-396D-487D-9BF3-BB9A67F87D14}" type="slidenum">
              <a:rPr lang="en-GB" smtClean="0"/>
              <a:t>‹#›</a:t>
            </a:fld>
            <a:endParaRPr lang="en-GB" dirty="0"/>
          </a:p>
        </p:txBody>
      </p:sp>
    </p:spTree>
    <p:extLst>
      <p:ext uri="{BB962C8B-B14F-4D97-AF65-F5344CB8AC3E}">
        <p14:creationId xmlns:p14="http://schemas.microsoft.com/office/powerpoint/2010/main" val="23474175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GB"/>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55D37929-03B0-4A2D-83AC-2D971F954F47}" type="datetimeFigureOut">
              <a:rPr lang="en-GB" smtClean="0"/>
              <a:t>07/08/2025</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DB3C693D-396D-487D-9BF3-BB9A67F87D14}" type="slidenum">
              <a:rPr lang="en-GB" smtClean="0"/>
              <a:t>‹#›</a:t>
            </a:fld>
            <a:endParaRPr lang="en-GB" dirty="0"/>
          </a:p>
        </p:txBody>
      </p:sp>
    </p:spTree>
    <p:extLst>
      <p:ext uri="{BB962C8B-B14F-4D97-AF65-F5344CB8AC3E}">
        <p14:creationId xmlns:p14="http://schemas.microsoft.com/office/powerpoint/2010/main" val="3408283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GB"/>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dirty="0"/>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dirty="0"/>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dirty="0"/>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55D37929-03B0-4A2D-83AC-2D971F954F47}" type="datetimeFigureOut">
              <a:rPr lang="en-GB" smtClean="0"/>
              <a:t>07/08/2025</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DB3C693D-396D-487D-9BF3-BB9A67F87D14}" type="slidenum">
              <a:rPr lang="en-GB" smtClean="0"/>
              <a:t>‹#›</a:t>
            </a:fld>
            <a:endParaRPr lang="en-GB" dirty="0"/>
          </a:p>
        </p:txBody>
      </p:sp>
    </p:spTree>
    <p:extLst>
      <p:ext uri="{BB962C8B-B14F-4D97-AF65-F5344CB8AC3E}">
        <p14:creationId xmlns:p14="http://schemas.microsoft.com/office/powerpoint/2010/main" val="3678056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5D37929-03B0-4A2D-83AC-2D971F954F47}" type="datetimeFigureOut">
              <a:rPr lang="en-GB" smtClean="0"/>
              <a:t>07/08/2025</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DB3C693D-396D-487D-9BF3-BB9A67F87D14}" type="slidenum">
              <a:rPr lang="en-GB" smtClean="0"/>
              <a:t>‹#›</a:t>
            </a:fld>
            <a:endParaRPr lang="en-GB" dirty="0"/>
          </a:p>
        </p:txBody>
      </p:sp>
    </p:spTree>
    <p:extLst>
      <p:ext uri="{BB962C8B-B14F-4D97-AF65-F5344CB8AC3E}">
        <p14:creationId xmlns:p14="http://schemas.microsoft.com/office/powerpoint/2010/main" val="17020462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GB"/>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5D37929-03B0-4A2D-83AC-2D971F954F47}" type="datetimeFigureOut">
              <a:rPr lang="en-GB" smtClean="0"/>
              <a:t>07/08/2025</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DB3C693D-396D-487D-9BF3-BB9A67F87D14}" type="slidenum">
              <a:rPr lang="en-GB" smtClean="0"/>
              <a:t>‹#›</a:t>
            </a:fld>
            <a:endParaRPr lang="en-GB" dirty="0"/>
          </a:p>
        </p:txBody>
      </p:sp>
    </p:spTree>
    <p:extLst>
      <p:ext uri="{BB962C8B-B14F-4D97-AF65-F5344CB8AC3E}">
        <p14:creationId xmlns:p14="http://schemas.microsoft.com/office/powerpoint/2010/main" val="4243204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5D37929-03B0-4A2D-83AC-2D971F954F47}" type="datetimeFigureOut">
              <a:rPr lang="en-GB" smtClean="0"/>
              <a:t>07/08/2025</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DB3C693D-396D-487D-9BF3-BB9A67F87D14}" type="slidenum">
              <a:rPr lang="en-GB" smtClean="0"/>
              <a:t>‹#›</a:t>
            </a:fld>
            <a:endParaRPr lang="en-GB" dirty="0"/>
          </a:p>
        </p:txBody>
      </p:sp>
    </p:spTree>
    <p:extLst>
      <p:ext uri="{BB962C8B-B14F-4D97-AF65-F5344CB8AC3E}">
        <p14:creationId xmlns:p14="http://schemas.microsoft.com/office/powerpoint/2010/main" val="1262784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GB"/>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5D37929-03B0-4A2D-83AC-2D971F954F47}" type="datetimeFigureOut">
              <a:rPr lang="en-GB" smtClean="0"/>
              <a:t>07/08/2025</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DB3C693D-396D-487D-9BF3-BB9A67F87D14}" type="slidenum">
              <a:rPr lang="en-GB" smtClean="0"/>
              <a:t>‹#›</a:t>
            </a:fld>
            <a:endParaRPr lang="en-GB" dirty="0"/>
          </a:p>
        </p:txBody>
      </p:sp>
    </p:spTree>
    <p:extLst>
      <p:ext uri="{BB962C8B-B14F-4D97-AF65-F5344CB8AC3E}">
        <p14:creationId xmlns:p14="http://schemas.microsoft.com/office/powerpoint/2010/main" val="1643626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GB"/>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55D37929-03B0-4A2D-83AC-2D971F954F47}" type="datetimeFigureOut">
              <a:rPr lang="en-GB" smtClean="0"/>
              <a:t>07/08/2025</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DB3C693D-396D-487D-9BF3-BB9A67F87D14}" type="slidenum">
              <a:rPr lang="en-GB" smtClean="0"/>
              <a:t>‹#›</a:t>
            </a:fld>
            <a:endParaRPr lang="en-GB" dirty="0"/>
          </a:p>
        </p:txBody>
      </p:sp>
    </p:spTree>
    <p:extLst>
      <p:ext uri="{BB962C8B-B14F-4D97-AF65-F5344CB8AC3E}">
        <p14:creationId xmlns:p14="http://schemas.microsoft.com/office/powerpoint/2010/main" val="794111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GB"/>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5D37929-03B0-4A2D-83AC-2D971F954F47}" type="datetimeFigureOut">
              <a:rPr lang="en-GB" smtClean="0"/>
              <a:t>07/08/2025</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DB3C693D-396D-487D-9BF3-BB9A67F87D14}" type="slidenum">
              <a:rPr lang="en-GB" smtClean="0"/>
              <a:t>‹#›</a:t>
            </a:fld>
            <a:endParaRPr lang="en-GB" dirty="0"/>
          </a:p>
        </p:txBody>
      </p:sp>
    </p:spTree>
    <p:extLst>
      <p:ext uri="{BB962C8B-B14F-4D97-AF65-F5344CB8AC3E}">
        <p14:creationId xmlns:p14="http://schemas.microsoft.com/office/powerpoint/2010/main" val="685941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55D37929-03B0-4A2D-83AC-2D971F954F47}" type="datetimeFigureOut">
              <a:rPr lang="en-GB" smtClean="0"/>
              <a:t>07/08/2025</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DB3C693D-396D-487D-9BF3-BB9A67F87D14}" type="slidenum">
              <a:rPr lang="en-GB" smtClean="0"/>
              <a:t>‹#›</a:t>
            </a:fld>
            <a:endParaRPr lang="en-GB" dirty="0"/>
          </a:p>
        </p:txBody>
      </p:sp>
    </p:spTree>
    <p:extLst>
      <p:ext uri="{BB962C8B-B14F-4D97-AF65-F5344CB8AC3E}">
        <p14:creationId xmlns:p14="http://schemas.microsoft.com/office/powerpoint/2010/main" val="861468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55D37929-03B0-4A2D-83AC-2D971F954F47}" type="datetimeFigureOut">
              <a:rPr lang="en-GB" smtClean="0"/>
              <a:t>07/08/2025</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DB3C693D-396D-487D-9BF3-BB9A67F87D14}" type="slidenum">
              <a:rPr lang="en-GB" smtClean="0"/>
              <a:t>‹#›</a:t>
            </a:fld>
            <a:endParaRPr lang="en-GB" dirty="0"/>
          </a:p>
        </p:txBody>
      </p:sp>
    </p:spTree>
    <p:extLst>
      <p:ext uri="{BB962C8B-B14F-4D97-AF65-F5344CB8AC3E}">
        <p14:creationId xmlns:p14="http://schemas.microsoft.com/office/powerpoint/2010/main" val="3759835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GB"/>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55D37929-03B0-4A2D-83AC-2D971F954F47}" type="datetimeFigureOut">
              <a:rPr lang="en-GB" smtClean="0"/>
              <a:t>07/08/2025</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DB3C693D-396D-487D-9BF3-BB9A67F87D14}" type="slidenum">
              <a:rPr lang="en-GB" smtClean="0"/>
              <a:t>‹#›</a:t>
            </a:fld>
            <a:endParaRPr lang="en-GB" dirty="0"/>
          </a:p>
        </p:txBody>
      </p:sp>
    </p:spTree>
    <p:extLst>
      <p:ext uri="{BB962C8B-B14F-4D97-AF65-F5344CB8AC3E}">
        <p14:creationId xmlns:p14="http://schemas.microsoft.com/office/powerpoint/2010/main" val="25195210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55D37929-03B0-4A2D-83AC-2D971F954F47}" type="datetimeFigureOut">
              <a:rPr lang="en-GB" smtClean="0"/>
              <a:t>07/08/2025</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DB3C693D-396D-487D-9BF3-BB9A67F87D14}" type="slidenum">
              <a:rPr lang="en-GB" smtClean="0"/>
              <a:t>‹#›</a:t>
            </a:fld>
            <a:endParaRPr lang="en-GB" dirty="0"/>
          </a:p>
        </p:txBody>
      </p:sp>
    </p:spTree>
    <p:extLst>
      <p:ext uri="{BB962C8B-B14F-4D97-AF65-F5344CB8AC3E}">
        <p14:creationId xmlns:p14="http://schemas.microsoft.com/office/powerpoint/2010/main" val="1191673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55D37929-03B0-4A2D-83AC-2D971F954F47}" type="datetimeFigureOut">
              <a:rPr lang="en-GB" smtClean="0"/>
              <a:t>07/08/2025</a:t>
            </a:fld>
            <a:endParaRPr lang="en-GB"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GB"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DB3C693D-396D-487D-9BF3-BB9A67F87D14}" type="slidenum">
              <a:rPr lang="en-GB" smtClean="0"/>
              <a:t>‹#›</a:t>
            </a:fld>
            <a:endParaRPr lang="en-GB" dirty="0"/>
          </a:p>
        </p:txBody>
      </p:sp>
    </p:spTree>
    <p:extLst>
      <p:ext uri="{BB962C8B-B14F-4D97-AF65-F5344CB8AC3E}">
        <p14:creationId xmlns:p14="http://schemas.microsoft.com/office/powerpoint/2010/main" val="18658856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he.wikipedia.org/wiki/%D7%9E%D7%9B%D7%95%D7%A0%D7%AA_%D7%95%D7%A7%D7%98%D7%95%D7%A8%D7%99%D7%9D_%D7%AA%D7%95%D7%9E%D7%9B%D7%99%D7%9D" TargetMode="External"/><Relationship Id="rId3" Type="http://schemas.openxmlformats.org/officeDocument/2006/relationships/diagramLayout" Target="../diagrams/layout1.xml"/><Relationship Id="rId7" Type="http://schemas.openxmlformats.org/officeDocument/2006/relationships/image" Target="../media/image19.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hyperlink" Target="https://www.wallpaperflare.com/code-web-development-javascript-computer-screen-pixels-programming-php-syntax-highlighting-programming-language-html-wallpaper-hwrpp/download/3840x2160" TargetMode="External"/><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wallpaperflare.com/cube-mesh-abstract-big-data-and-data-mining-concept-with-copyspace-wallpaper-aecoc/download/1920x1080" TargetMode="External"/><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pngall.com/business-growth-chart-png/download/15724" TargetMode="External"/><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hyperlink" Target="https://www.vecteezy.com/vector-art/21548111-light-bulb-with-sparkle-rays-shine-yellow-light-bulb-and-check-mark-icon-idea-lamp-with-approved-icon-idea-sign-thinking-solution-concept-quick-tip-icon-glass-lightbulb-line-icon" TargetMode="External"/><Relationship Id="rId4" Type="http://schemas.openxmlformats.org/officeDocument/2006/relationships/image" Target="../media/image23.jpg"/></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hyperlink" Target="https://office.dollysolutions.com/shop/product/cct-sw01-online-software-4g-router-4267"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vecteezy.com/vector-art/12406012-talk-people-icon-vector-in-line-style-conversation-discussion-sign-symbol" TargetMode="External"/><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8.jpeg"/><Relationship Id="rId7" Type="http://schemas.openxmlformats.org/officeDocument/2006/relationships/image" Target="../media/image31.png"/><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hyperlink" Target="https://svgsilh.com/image/1873373.html" TargetMode="External"/><Relationship Id="rId5" Type="http://schemas.openxmlformats.org/officeDocument/2006/relationships/image" Target="../media/image30.svg"/><Relationship Id="rId4" Type="http://schemas.openxmlformats.org/officeDocument/2006/relationships/image" Target="../media/image29.png"/><Relationship Id="rId9" Type="http://schemas.openxmlformats.org/officeDocument/2006/relationships/hyperlink" Target="https://svgsilh.com/image/2210580.html"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colab.research.google.com/drive/1f0qAboYKdHkRQnTFZ8HHXLFA1OWIbYec" TargetMode="External"/><Relationship Id="rId2" Type="http://schemas.openxmlformats.org/officeDocument/2006/relationships/hyperlink" Target="https://colab.research.google.com/drive/1orEmRB-JeQLsnxG2uaZbfdkUEIRZVqQS#scrollTo=kRR6kfCApoIf" TargetMode="External"/><Relationship Id="rId1" Type="http://schemas.openxmlformats.org/officeDocument/2006/relationships/slideLayout" Target="../slideLayouts/slideLayout2.xml"/><Relationship Id="rId6" Type="http://schemas.openxmlformats.org/officeDocument/2006/relationships/hyperlink" Target="https://www.tp-link.com/uy/business-networking/omada-switch-software/tpnms/" TargetMode="External"/><Relationship Id="rId5" Type="http://schemas.openxmlformats.org/officeDocument/2006/relationships/image" Target="../media/image33.png"/><Relationship Id="rId4" Type="http://schemas.openxmlformats.org/officeDocument/2006/relationships/hyperlink" Target="https://docs.google.com/forms/d/e/1FAIpQLScEReVlvdw93XiosDxNANyPXld5O68PvYuoOwrr3P56Go9mxg/viewform?usp=preview"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www.linkedin.com/in/ishita-dhiman-75a017281?utm_source=share&amp;utm_campaign=share_via&amp;utm_content=profile&amp;utm_medium=android_app" TargetMode="External"/><Relationship Id="rId3" Type="http://schemas.openxmlformats.org/officeDocument/2006/relationships/image" Target="../media/image6.jpg"/><Relationship Id="rId7" Type="http://schemas.openxmlformats.org/officeDocument/2006/relationships/hyperlink" Target="https://www.linkedin.com/in/neha-gahlawat-99774a32b?utm_source=share&amp;utm_campaign=share_via&amp;utm_content=profile&amp;utm_medium=android_app" TargetMode="External"/><Relationship Id="rId12" Type="http://schemas.openxmlformats.org/officeDocument/2006/relationships/hyperlink" Target="https://commons.wikimedia.org/wiki/Category:Media_Viewer_icons"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hyperlink" Target="https://www.linkedin.com/in/yogita-dahiya-0b8a07336?utm_source=share&amp;utm_campaign=share_via&amp;utm_content=profile&amp;utm_medium=android_app" TargetMode="External"/><Relationship Id="rId11" Type="http://schemas.openxmlformats.org/officeDocument/2006/relationships/image" Target="../media/image8.png"/><Relationship Id="rId5" Type="http://schemas.openxmlformats.org/officeDocument/2006/relationships/hyperlink" Target="https://www.linkedin.com/in/anjalipatlan-techment?utm_source=share&amp;utm_campaign=share_via&amp;utm_content=profile&amp;utm_medium=android_app" TargetMode="External"/><Relationship Id="rId10" Type="http://schemas.openxmlformats.org/officeDocument/2006/relationships/hyperlink" Target="https://vravocoding.tistory.com/17" TargetMode="External"/><Relationship Id="rId4" Type="http://schemas.openxmlformats.org/officeDocument/2006/relationships/hyperlink" Target="https://pxhere.com/en/photo/1550089" TargetMode="External"/><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hyperlink" Target="https://www.environmentandsociety.org/arcadia/cosmology-ergene-river-pollution" TargetMode="External"/><Relationship Id="rId2" Type="http://schemas.openxmlformats.org/officeDocument/2006/relationships/image" Target="../media/image9.jpg"/><Relationship Id="rId1" Type="http://schemas.openxmlformats.org/officeDocument/2006/relationships/slideLayout" Target="../slideLayouts/slideLayout2.xml"/><Relationship Id="rId5" Type="http://schemas.openxmlformats.org/officeDocument/2006/relationships/hyperlink" Target="https://monsooncarbon.com/introduction-to-carbon-credits/" TargetMode="External"/><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3" Type="http://schemas.openxmlformats.org/officeDocument/2006/relationships/hyperlink" Target="https://www.pexels.com/photo/carbon-capture-alberta-323527/" TargetMode="External"/><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hyperlink" Target="https://www.freepik.com/premium-ai-image/marine-life-entangled-harmed-by-plastic-waste-underwater-environment-plastic-pollution-problem_135480579.htm" TargetMode="External"/><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uw.pressbooks.pub/121climatejustice/chapter/cap-and-trade-and-carbon-offsets/" TargetMode="External"/><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hyperlink" Target="https://creativecommons.org/licenses/by/3.0/" TargetMode="External"/><Relationship Id="rId5" Type="http://schemas.openxmlformats.org/officeDocument/2006/relationships/hyperlink" Target="https://www.frontiersin.org/articles/10.3389/fpsyg.2020.01878/full" TargetMode="External"/><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wallstreetmojo.com/feature-engineering/" TargetMode="External"/><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hyperlink" Target="https://www.insentragroup.com/gb/services/advisory-services/microsoft-copilot-readiness-assessment/" TargetMode="Externa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hyperlink" Target="https://www.mrhowd.com/techex/" TargetMode="External"/><Relationship Id="rId2" Type="http://schemas.openxmlformats.org/officeDocument/2006/relationships/image" Target="../media/image18.jpg"/><Relationship Id="rId1" Type="http://schemas.openxmlformats.org/officeDocument/2006/relationships/slideLayout" Target="../slideLayouts/slideLayout2.xml"/><Relationship Id="rId4"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57CC5-B7C1-CE89-ED19-A495E869CC63}"/>
              </a:ext>
            </a:extLst>
          </p:cNvPr>
          <p:cNvSpPr>
            <a:spLocks noGrp="1"/>
          </p:cNvSpPr>
          <p:nvPr>
            <p:ph type="ctrTitle"/>
          </p:nvPr>
        </p:nvSpPr>
        <p:spPr>
          <a:xfrm>
            <a:off x="1674812" y="2351315"/>
            <a:ext cx="8689976" cy="1240969"/>
          </a:xfrm>
        </p:spPr>
        <p:txBody>
          <a:bodyPr/>
          <a:lstStyle/>
          <a:p>
            <a:r>
              <a:rPr lang="en-GB" dirty="0"/>
              <a:t>LIFE UNDER WATER</a:t>
            </a:r>
          </a:p>
        </p:txBody>
      </p:sp>
      <p:sp>
        <p:nvSpPr>
          <p:cNvPr id="3" name="Subtitle 2">
            <a:extLst>
              <a:ext uri="{FF2B5EF4-FFF2-40B4-BE49-F238E27FC236}">
                <a16:creationId xmlns:a16="http://schemas.microsoft.com/office/drawing/2014/main" id="{7C6BBFB8-8106-A98F-0766-0A3ACDF01863}"/>
              </a:ext>
            </a:extLst>
          </p:cNvPr>
          <p:cNvSpPr>
            <a:spLocks noGrp="1"/>
          </p:cNvSpPr>
          <p:nvPr>
            <p:ph type="subTitle" idx="1"/>
          </p:nvPr>
        </p:nvSpPr>
        <p:spPr>
          <a:xfrm>
            <a:off x="1827212" y="3507742"/>
            <a:ext cx="8689976" cy="1371599"/>
          </a:xfrm>
        </p:spPr>
        <p:txBody>
          <a:bodyPr/>
          <a:lstStyle/>
          <a:p>
            <a:r>
              <a:rPr lang="en-GB" dirty="0"/>
              <a:t>Exploring the role of carbon credits in marine conservation </a:t>
            </a:r>
          </a:p>
        </p:txBody>
      </p:sp>
      <p:pic>
        <p:nvPicPr>
          <p:cNvPr id="1026" name="Picture 2">
            <a:extLst>
              <a:ext uri="{FF2B5EF4-FFF2-40B4-BE49-F238E27FC236}">
                <a16:creationId xmlns:a16="http://schemas.microsoft.com/office/drawing/2014/main" id="{F0076502-E4BF-B197-C977-C328C1BCD3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0636" y="709995"/>
            <a:ext cx="2751364" cy="10291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5C6C9DF-4343-0934-AF7E-C2F8805237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1205" y="112347"/>
            <a:ext cx="3059566" cy="5214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70791CC-AD9D-59C4-A56E-908E0A8B9E51}"/>
              </a:ext>
            </a:extLst>
          </p:cNvPr>
          <p:cNvSpPr txBox="1"/>
          <p:nvPr/>
        </p:nvSpPr>
        <p:spPr>
          <a:xfrm>
            <a:off x="7787934" y="1644607"/>
            <a:ext cx="4273438" cy="400636"/>
          </a:xfrm>
          <a:prstGeom prst="rect">
            <a:avLst/>
          </a:prstGeom>
          <a:noFill/>
        </p:spPr>
        <p:txBody>
          <a:bodyPr wrap="square" rtlCol="0">
            <a:spAutoFit/>
          </a:bodyPr>
          <a:lstStyle/>
          <a:p>
            <a:r>
              <a:rPr lang="en-GB" sz="2000" dirty="0">
                <a:solidFill>
                  <a:schemeClr val="accent1">
                    <a:lumMod val="75000"/>
                  </a:schemeClr>
                </a:solidFill>
                <a:latin typeface="Century Gothic" panose="020B0502020202020204" pitchFamily="34" charset="0"/>
              </a:rPr>
              <a:t>IBM AI Agent INTERNSHIP Project </a:t>
            </a:r>
          </a:p>
        </p:txBody>
      </p:sp>
    </p:spTree>
    <p:extLst>
      <p:ext uri="{BB962C8B-B14F-4D97-AF65-F5344CB8AC3E}">
        <p14:creationId xmlns:p14="http://schemas.microsoft.com/office/powerpoint/2010/main" val="1274214696"/>
      </p:ext>
    </p:extLst>
  </p:cSld>
  <p:clrMapOvr>
    <a:masterClrMapping/>
  </p:clrMapOvr>
  <p:transition spd="med">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BD5E1-CFD9-20AC-D4D3-BF0948BB3125}"/>
              </a:ext>
            </a:extLst>
          </p:cNvPr>
          <p:cNvSpPr>
            <a:spLocks noGrp="1"/>
          </p:cNvSpPr>
          <p:nvPr>
            <p:ph type="title"/>
          </p:nvPr>
        </p:nvSpPr>
        <p:spPr>
          <a:xfrm>
            <a:off x="677780" y="269082"/>
            <a:ext cx="10363200" cy="1595438"/>
          </a:xfrm>
        </p:spPr>
        <p:txBody>
          <a:bodyPr/>
          <a:lstStyle/>
          <a:p>
            <a:r>
              <a:rPr lang="en-GB" dirty="0"/>
              <a:t>Algorithm and workflow design</a:t>
            </a:r>
          </a:p>
        </p:txBody>
      </p:sp>
      <p:sp>
        <p:nvSpPr>
          <p:cNvPr id="9" name="Content Placeholder 8">
            <a:extLst>
              <a:ext uri="{FF2B5EF4-FFF2-40B4-BE49-F238E27FC236}">
                <a16:creationId xmlns:a16="http://schemas.microsoft.com/office/drawing/2014/main" id="{B432DC65-2351-45E5-1E58-A6476E5C68C7}"/>
              </a:ext>
            </a:extLst>
          </p:cNvPr>
          <p:cNvSpPr>
            <a:spLocks noGrp="1"/>
          </p:cNvSpPr>
          <p:nvPr>
            <p:ph sz="quarter" idx="13"/>
          </p:nvPr>
        </p:nvSpPr>
        <p:spPr>
          <a:xfrm>
            <a:off x="826688" y="4381645"/>
            <a:ext cx="10363826" cy="3424107"/>
          </a:xfrm>
        </p:spPr>
        <p:txBody>
          <a:bodyPr/>
          <a:lstStyle/>
          <a:p>
            <a:r>
              <a:rPr lang="en-GB" dirty="0"/>
              <a:t>.</a:t>
            </a:r>
          </a:p>
        </p:txBody>
      </p:sp>
      <p:graphicFrame>
        <p:nvGraphicFramePr>
          <p:cNvPr id="19" name="Diagram 18">
            <a:extLst>
              <a:ext uri="{FF2B5EF4-FFF2-40B4-BE49-F238E27FC236}">
                <a16:creationId xmlns:a16="http://schemas.microsoft.com/office/drawing/2014/main" id="{C8710D71-15FB-780E-27C3-67065220C97A}"/>
              </a:ext>
            </a:extLst>
          </p:cNvPr>
          <p:cNvGraphicFramePr/>
          <p:nvPr>
            <p:extLst>
              <p:ext uri="{D42A27DB-BD31-4B8C-83A1-F6EECF244321}">
                <p14:modId xmlns:p14="http://schemas.microsoft.com/office/powerpoint/2010/main" val="2820269509"/>
              </p:ext>
            </p:extLst>
          </p:nvPr>
        </p:nvGraphicFramePr>
        <p:xfrm>
          <a:off x="9910510" y="-427851"/>
          <a:ext cx="1972639" cy="29893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6" name="Picture 25">
            <a:extLst>
              <a:ext uri="{FF2B5EF4-FFF2-40B4-BE49-F238E27FC236}">
                <a16:creationId xmlns:a16="http://schemas.microsoft.com/office/drawing/2014/main" id="{5AA32AE4-9122-5F03-9BB5-9AFF26593AD4}"/>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p:blipFill>
        <p:spPr>
          <a:xfrm>
            <a:off x="0" y="4525007"/>
            <a:ext cx="2808641" cy="2432028"/>
          </a:xfrm>
          <a:prstGeom prst="rect">
            <a:avLst/>
          </a:prstGeom>
        </p:spPr>
      </p:pic>
      <p:sp>
        <p:nvSpPr>
          <p:cNvPr id="28" name="TextBox 27">
            <a:extLst>
              <a:ext uri="{FF2B5EF4-FFF2-40B4-BE49-F238E27FC236}">
                <a16:creationId xmlns:a16="http://schemas.microsoft.com/office/drawing/2014/main" id="{B23D1AE8-525A-B0B7-D53C-E2B3C6D66D36}"/>
              </a:ext>
            </a:extLst>
          </p:cNvPr>
          <p:cNvSpPr txBox="1"/>
          <p:nvPr/>
        </p:nvSpPr>
        <p:spPr>
          <a:xfrm>
            <a:off x="2585324" y="1392341"/>
            <a:ext cx="9094667" cy="4864088"/>
          </a:xfrm>
          <a:prstGeom prst="rect">
            <a:avLst/>
          </a:prstGeom>
          <a:noFill/>
        </p:spPr>
        <p:txBody>
          <a:bodyPr wrap="square" rtlCol="0">
            <a:spAutoFit/>
          </a:bodyPr>
          <a:lstStyle/>
          <a:p>
            <a:pPr>
              <a:lnSpc>
                <a:spcPct val="116000"/>
              </a:lnSpc>
              <a:spcBef>
                <a:spcPts val="1200"/>
              </a:spcBef>
              <a:spcAft>
                <a:spcPts val="1200"/>
              </a:spcAft>
              <a:buNone/>
            </a:pPr>
            <a:r>
              <a:rPr lang="en-US" sz="2000" b="1" dirty="0">
                <a:ea typeface="Aptos" panose="020B0004020202020204" pitchFamily="34" charset="0"/>
                <a:cs typeface="Aptos" panose="020B0004020202020204" pitchFamily="34" charset="0"/>
              </a:rPr>
              <a:t>Step-by-step:</a:t>
            </a:r>
            <a:endParaRPr lang="en-GB" sz="2000" dirty="0">
              <a:ea typeface="Times New Roman" panose="02020603050405020304" pitchFamily="18" charset="0"/>
              <a:cs typeface="Times New Roman" panose="02020603050405020304" pitchFamily="18" charset="0"/>
            </a:endParaRPr>
          </a:p>
          <a:p>
            <a:pPr marL="342900" lvl="0" indent="-342900">
              <a:lnSpc>
                <a:spcPct val="116000"/>
              </a:lnSpc>
              <a:buFont typeface="+mj-lt"/>
              <a:buAutoNum type="arabicPeriod"/>
            </a:pPr>
            <a:r>
              <a:rPr lang="en-US" sz="2000" b="1" dirty="0">
                <a:ea typeface="Aptos" panose="020B0004020202020204" pitchFamily="34" charset="0"/>
                <a:cs typeface="Aptos" panose="020B0004020202020204" pitchFamily="34" charset="0"/>
              </a:rPr>
              <a:t>Data Preparation:</a:t>
            </a:r>
            <a:r>
              <a:rPr lang="en-US" sz="2000" dirty="0">
                <a:ea typeface="Aptos" panose="020B0004020202020204" pitchFamily="34" charset="0"/>
                <a:cs typeface="Aptos" panose="020B0004020202020204" pitchFamily="34" charset="0"/>
              </a:rPr>
              <a:t> Input features (energy consumed, fuel utilized, production) and output variable (CO₂ emissions) are organized into a DataFrame.</a:t>
            </a:r>
            <a:endParaRPr lang="en-GB" sz="2000" dirty="0">
              <a:ea typeface="Times New Roman" panose="02020603050405020304" pitchFamily="18" charset="0"/>
              <a:cs typeface="Times New Roman" panose="02020603050405020304" pitchFamily="18" charset="0"/>
            </a:endParaRPr>
          </a:p>
          <a:p>
            <a:pPr marL="342900" lvl="0" indent="-342900">
              <a:lnSpc>
                <a:spcPct val="116000"/>
              </a:lnSpc>
              <a:buFont typeface="+mj-lt"/>
              <a:buAutoNum type="arabicPeriod"/>
            </a:pPr>
            <a:r>
              <a:rPr lang="en-US" sz="2000" b="1" dirty="0">
                <a:ea typeface="Aptos" panose="020B0004020202020204" pitchFamily="34" charset="0"/>
                <a:cs typeface="Aptos" panose="020B0004020202020204" pitchFamily="34" charset="0"/>
              </a:rPr>
              <a:t>Model Training:</a:t>
            </a:r>
            <a:r>
              <a:rPr lang="en-US" sz="2000" dirty="0">
                <a:ea typeface="Aptos" panose="020B0004020202020204" pitchFamily="34" charset="0"/>
                <a:cs typeface="Aptos" panose="020B0004020202020204" pitchFamily="34" charset="0"/>
              </a:rPr>
              <a:t> </a:t>
            </a:r>
            <a:r>
              <a:rPr lang="en-US" sz="2000" dirty="0">
                <a:solidFill>
                  <a:schemeClr val="accent1">
                    <a:lumMod val="75000"/>
                  </a:schemeClr>
                </a:solidFill>
                <a:ea typeface="Aptos" panose="020B0004020202020204" pitchFamily="34" charset="0"/>
                <a:cs typeface="Aptos" panose="020B0004020202020204" pitchFamily="34" charset="0"/>
              </a:rPr>
              <a:t>Linear regression model </a:t>
            </a:r>
            <a:r>
              <a:rPr lang="en-US" sz="2000" dirty="0">
                <a:ea typeface="Aptos" panose="020B0004020202020204" pitchFamily="34" charset="0"/>
                <a:cs typeface="Aptos" panose="020B0004020202020204" pitchFamily="34" charset="0"/>
              </a:rPr>
              <a:t>is trained on past data, acquiring coefficients best fitting the relation between operational parameters and emissions.</a:t>
            </a:r>
            <a:endParaRPr lang="en-GB" sz="2000" dirty="0">
              <a:ea typeface="Times New Roman" panose="02020603050405020304" pitchFamily="18" charset="0"/>
              <a:cs typeface="Times New Roman" panose="02020603050405020304" pitchFamily="18" charset="0"/>
            </a:endParaRPr>
          </a:p>
          <a:p>
            <a:pPr marL="342900" lvl="0" indent="-342900">
              <a:lnSpc>
                <a:spcPct val="116000"/>
              </a:lnSpc>
              <a:buFont typeface="+mj-lt"/>
              <a:buAutoNum type="arabicPeriod"/>
            </a:pPr>
            <a:r>
              <a:rPr lang="en-US" sz="2000" b="1" dirty="0">
                <a:ea typeface="Aptos" panose="020B0004020202020204" pitchFamily="34" charset="0"/>
                <a:cs typeface="Aptos" panose="020B0004020202020204" pitchFamily="34" charset="0"/>
              </a:rPr>
              <a:t>Prediction:</a:t>
            </a:r>
            <a:r>
              <a:rPr lang="en-US" sz="2000" dirty="0">
                <a:ea typeface="Aptos" panose="020B0004020202020204" pitchFamily="34" charset="0"/>
                <a:cs typeface="Aptos" panose="020B0004020202020204" pitchFamily="34" charset="0"/>
              </a:rPr>
              <a:t> From new factory input data, the model calculates predicted CO₂ emissions.</a:t>
            </a:r>
            <a:endParaRPr lang="en-GB" sz="2000" dirty="0">
              <a:ea typeface="Times New Roman" panose="02020603050405020304" pitchFamily="18" charset="0"/>
              <a:cs typeface="Times New Roman" panose="02020603050405020304" pitchFamily="18" charset="0"/>
            </a:endParaRPr>
          </a:p>
          <a:p>
            <a:pPr marL="342900" lvl="0" indent="-342900">
              <a:lnSpc>
                <a:spcPct val="116000"/>
              </a:lnSpc>
              <a:buFont typeface="+mj-lt"/>
              <a:buAutoNum type="arabicPeriod"/>
            </a:pPr>
            <a:r>
              <a:rPr lang="en-US" sz="2000" b="1" dirty="0">
                <a:ea typeface="Aptos" panose="020B0004020202020204" pitchFamily="34" charset="0"/>
                <a:cs typeface="Aptos" panose="020B0004020202020204" pitchFamily="34" charset="0"/>
              </a:rPr>
              <a:t>Categorization:</a:t>
            </a:r>
            <a:r>
              <a:rPr lang="en-US" sz="2000" dirty="0">
                <a:ea typeface="Aptos" panose="020B0004020202020204" pitchFamily="34" charset="0"/>
                <a:cs typeface="Aptos" panose="020B0004020202020204" pitchFamily="34" charset="0"/>
              </a:rPr>
              <a:t> With respect to emission levels, emissions are categorized as </a:t>
            </a:r>
            <a:r>
              <a:rPr lang="en-US" sz="2000" dirty="0">
                <a:solidFill>
                  <a:schemeClr val="accent1">
                    <a:lumMod val="75000"/>
                  </a:schemeClr>
                </a:solidFill>
                <a:ea typeface="Aptos" panose="020B0004020202020204" pitchFamily="34" charset="0"/>
                <a:cs typeface="Aptos" panose="020B0004020202020204" pitchFamily="34" charset="0"/>
              </a:rPr>
              <a:t>"Low", "Moderate", or "High"</a:t>
            </a:r>
            <a:r>
              <a:rPr lang="en-US" sz="2000" dirty="0">
                <a:ea typeface="Aptos" panose="020B0004020202020204" pitchFamily="34" charset="0"/>
                <a:cs typeface="Aptos" panose="020B0004020202020204" pitchFamily="34" charset="0"/>
              </a:rPr>
              <a:t>.</a:t>
            </a:r>
            <a:endParaRPr lang="en-GB" sz="2000" dirty="0">
              <a:ea typeface="Times New Roman" panose="02020603050405020304" pitchFamily="18" charset="0"/>
              <a:cs typeface="Times New Roman" panose="02020603050405020304" pitchFamily="18" charset="0"/>
            </a:endParaRPr>
          </a:p>
          <a:p>
            <a:pPr marL="342900" lvl="0" indent="-342900">
              <a:lnSpc>
                <a:spcPct val="116000"/>
              </a:lnSpc>
              <a:buFont typeface="+mj-lt"/>
              <a:buAutoNum type="arabicPeriod"/>
            </a:pPr>
            <a:r>
              <a:rPr lang="en-US" sz="2000" b="1" dirty="0">
                <a:ea typeface="Aptos" panose="020B0004020202020204" pitchFamily="34" charset="0"/>
                <a:cs typeface="Aptos" panose="020B0004020202020204" pitchFamily="34" charset="0"/>
              </a:rPr>
              <a:t>Credit Calculation:</a:t>
            </a:r>
            <a:r>
              <a:rPr lang="en-US" sz="2000" dirty="0">
                <a:ea typeface="Aptos" panose="020B0004020202020204" pitchFamily="34" charset="0"/>
                <a:cs typeface="Aptos" panose="020B0004020202020204" pitchFamily="34" charset="0"/>
              </a:rPr>
              <a:t> Compares actual or forecasted emissions to a fixed allowable amount, </a:t>
            </a:r>
            <a:r>
              <a:rPr lang="en-US" sz="2000" dirty="0">
                <a:solidFill>
                  <a:schemeClr val="accent1">
                    <a:lumMod val="75000"/>
                  </a:schemeClr>
                </a:solidFill>
                <a:ea typeface="Aptos" panose="020B0004020202020204" pitchFamily="34" charset="0"/>
                <a:cs typeface="Aptos" panose="020B0004020202020204" pitchFamily="34" charset="0"/>
              </a:rPr>
              <a:t>reporting</a:t>
            </a:r>
            <a:r>
              <a:rPr lang="en-US" sz="2000" dirty="0">
                <a:ea typeface="Aptos" panose="020B0004020202020204" pitchFamily="34" charset="0"/>
                <a:cs typeface="Aptos" panose="020B0004020202020204" pitchFamily="34" charset="0"/>
              </a:rPr>
              <a:t> how many carbon credits are obtained or needed.</a:t>
            </a:r>
            <a:endParaRPr lang="en-GB" sz="2000" dirty="0">
              <a:ea typeface="Times New Roman" panose="02020603050405020304" pitchFamily="18" charset="0"/>
              <a:cs typeface="Times New Roman" panose="02020603050405020304" pitchFamily="18" charset="0"/>
            </a:endParaRPr>
          </a:p>
          <a:p>
            <a:pPr marL="342900" lvl="0" indent="-342900">
              <a:lnSpc>
                <a:spcPct val="116000"/>
              </a:lnSpc>
              <a:spcAft>
                <a:spcPts val="800"/>
              </a:spcAft>
              <a:buFont typeface="+mj-lt"/>
              <a:buAutoNum type="arabicPeriod"/>
            </a:pPr>
            <a:r>
              <a:rPr lang="en-US" sz="2000" b="1" dirty="0">
                <a:ea typeface="Aptos" panose="020B0004020202020204" pitchFamily="34" charset="0"/>
                <a:cs typeface="Aptos" panose="020B0004020202020204" pitchFamily="34" charset="0"/>
              </a:rPr>
              <a:t>Workflow Management:</a:t>
            </a:r>
            <a:r>
              <a:rPr lang="en-US" sz="2000" dirty="0">
                <a:ea typeface="Aptos" panose="020B0004020202020204" pitchFamily="34" charset="0"/>
                <a:cs typeface="Aptos" panose="020B0004020202020204" pitchFamily="34" charset="0"/>
              </a:rPr>
              <a:t> The </a:t>
            </a:r>
            <a:r>
              <a:rPr lang="en-US" sz="2000" dirty="0">
                <a:ea typeface="Consolas" panose="020B0609020204030204" pitchFamily="49" charset="0"/>
                <a:cs typeface="Consolas" panose="020B0609020204030204" pitchFamily="49" charset="0"/>
              </a:rPr>
              <a:t>langgraph</a:t>
            </a:r>
            <a:r>
              <a:rPr lang="en-US" sz="2000" dirty="0">
                <a:ea typeface="Aptos" panose="020B0004020202020204" pitchFamily="34" charset="0"/>
                <a:cs typeface="Aptos" panose="020B0004020202020204" pitchFamily="34" charset="0"/>
              </a:rPr>
              <a:t> StateGraph controls the system's state changes, guiding flow from initial data entry to last decision nodes.</a:t>
            </a:r>
            <a:endParaRPr lang="en-GB" sz="2000" dirty="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8572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286DB-CE50-A8F9-F85B-4C17E57674F8}"/>
              </a:ext>
            </a:extLst>
          </p:cNvPr>
          <p:cNvSpPr>
            <a:spLocks noGrp="1"/>
          </p:cNvSpPr>
          <p:nvPr>
            <p:ph type="title"/>
          </p:nvPr>
        </p:nvSpPr>
        <p:spPr>
          <a:xfrm>
            <a:off x="1674168" y="516134"/>
            <a:ext cx="10364451" cy="1596177"/>
          </a:xfrm>
        </p:spPr>
        <p:txBody>
          <a:bodyPr>
            <a:normAutofit/>
          </a:bodyPr>
          <a:lstStyle/>
          <a:p>
            <a:r>
              <a:rPr lang="en-US" sz="4800" b="1" dirty="0">
                <a:effectLst/>
                <a:ea typeface="Aptos" panose="020B0004020202020204" pitchFamily="34" charset="0"/>
                <a:cs typeface="Aptos" panose="020B0004020202020204" pitchFamily="34" charset="0"/>
              </a:rPr>
              <a:t>Testing </a:t>
            </a:r>
            <a:endParaRPr lang="en-GB" dirty="0"/>
          </a:p>
        </p:txBody>
      </p:sp>
      <p:pic>
        <p:nvPicPr>
          <p:cNvPr id="5" name="Content Placeholder 4">
            <a:extLst>
              <a:ext uri="{FF2B5EF4-FFF2-40B4-BE49-F238E27FC236}">
                <a16:creationId xmlns:a16="http://schemas.microsoft.com/office/drawing/2014/main" id="{908A699E-8173-D0BB-B78A-B785891CFA0C}"/>
              </a:ext>
            </a:extLst>
          </p:cNvPr>
          <p:cNvPicPr>
            <a:picLocks noGrp="1" noChangeAspect="1"/>
          </p:cNvPicPr>
          <p:nvPr>
            <p:ph sz="quarter" idx="13"/>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708808" y="3843876"/>
            <a:ext cx="3734603" cy="2228483"/>
          </a:xfrm>
        </p:spPr>
      </p:pic>
      <p:sp>
        <p:nvSpPr>
          <p:cNvPr id="3" name="TextBox 2">
            <a:extLst>
              <a:ext uri="{FF2B5EF4-FFF2-40B4-BE49-F238E27FC236}">
                <a16:creationId xmlns:a16="http://schemas.microsoft.com/office/drawing/2014/main" id="{BE8D62D4-468D-921A-A4CA-A4CCD031D2E7}"/>
              </a:ext>
            </a:extLst>
          </p:cNvPr>
          <p:cNvSpPr txBox="1"/>
          <p:nvPr/>
        </p:nvSpPr>
        <p:spPr>
          <a:xfrm>
            <a:off x="1783883" y="1583729"/>
            <a:ext cx="5487027" cy="3785652"/>
          </a:xfrm>
          <a:prstGeom prst="rect">
            <a:avLst/>
          </a:prstGeom>
          <a:solidFill>
            <a:schemeClr val="tx1">
              <a:lumMod val="95000"/>
              <a:lumOff val="5000"/>
            </a:schemeClr>
          </a:solidFill>
          <a:effectLst>
            <a:glow rad="63500">
              <a:schemeClr val="accent1">
                <a:satMod val="175000"/>
                <a:alpha val="40000"/>
              </a:schemeClr>
            </a:glow>
          </a:effectLst>
        </p:spPr>
        <p:txBody>
          <a:bodyPr wrap="square" rtlCol="0">
            <a:spAutoFit/>
          </a:bodyPr>
          <a:lstStyle/>
          <a:p>
            <a:pPr algn="just"/>
            <a:endParaRPr lang="en-GB" sz="2000" kern="100" dirty="0">
              <a:solidFill>
                <a:schemeClr val="bg1"/>
              </a:solidFill>
              <a:effectLst/>
              <a:ea typeface="Canva Sans"/>
              <a:cs typeface="Canva Sans"/>
            </a:endParaRPr>
          </a:p>
          <a:p>
            <a:pPr algn="just"/>
            <a:r>
              <a:rPr lang="en-GB" sz="2000" kern="100" dirty="0">
                <a:solidFill>
                  <a:schemeClr val="bg1"/>
                </a:solidFill>
                <a:effectLst/>
                <a:ea typeface="Canva Sans"/>
                <a:cs typeface="Canva Sans"/>
              </a:rPr>
              <a:t>Formal testing procedures such as cross-validation or use of a separate validation set are not included in the current script. However, the script </a:t>
            </a:r>
            <a:r>
              <a:rPr lang="en-GB" sz="2000" kern="100" dirty="0">
                <a:solidFill>
                  <a:schemeClr val="accent1">
                    <a:lumMod val="60000"/>
                    <a:lumOff val="40000"/>
                  </a:schemeClr>
                </a:solidFill>
                <a:effectLst/>
                <a:ea typeface="Canva Sans"/>
                <a:cs typeface="Canva Sans"/>
              </a:rPr>
              <a:t>contains error handling mechanisms</a:t>
            </a:r>
            <a:r>
              <a:rPr lang="en-GB" sz="2000" kern="100" dirty="0">
                <a:solidFill>
                  <a:schemeClr val="bg1"/>
                </a:solidFill>
                <a:effectLst/>
                <a:ea typeface="Canva Sans"/>
                <a:cs typeface="Canva Sans"/>
              </a:rPr>
              <a:t> that manage exceptions arising from invalid input data, such as non-numeric or missing values. It also </a:t>
            </a:r>
            <a:r>
              <a:rPr lang="en-GB" sz="2000" kern="100" dirty="0">
                <a:solidFill>
                  <a:schemeClr val="accent1">
                    <a:lumMod val="60000"/>
                    <a:lumOff val="40000"/>
                  </a:schemeClr>
                </a:solidFill>
                <a:effectLst/>
                <a:ea typeface="Canva Sans"/>
                <a:cs typeface="Canva Sans"/>
              </a:rPr>
              <a:t>handles potential failures </a:t>
            </a:r>
            <a:r>
              <a:rPr lang="en-GB" sz="2000" kern="100" dirty="0">
                <a:solidFill>
                  <a:schemeClr val="bg1"/>
                </a:solidFill>
                <a:effectLst/>
                <a:ea typeface="Canva Sans"/>
                <a:cs typeface="Canva Sans"/>
              </a:rPr>
              <a:t>in the email sending process by logging errors. These measures help maintain robustness during operation but do not substitute for comprehensive model evaluation. </a:t>
            </a:r>
          </a:p>
          <a:p>
            <a:pPr algn="just"/>
            <a:endParaRPr lang="en-GB" sz="2000" kern="100" dirty="0">
              <a:solidFill>
                <a:schemeClr val="bg1"/>
              </a:solidFill>
              <a:effectLs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3577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BB104-46BE-F9D3-C4ED-7B95464C4AC2}"/>
              </a:ext>
            </a:extLst>
          </p:cNvPr>
          <p:cNvSpPr>
            <a:spLocks noGrp="1"/>
          </p:cNvSpPr>
          <p:nvPr>
            <p:ph type="title"/>
          </p:nvPr>
        </p:nvSpPr>
        <p:spPr>
          <a:xfrm>
            <a:off x="1827549" y="2630911"/>
            <a:ext cx="10364451" cy="1596177"/>
          </a:xfrm>
        </p:spPr>
        <p:txBody>
          <a:bodyPr>
            <a:normAutofit/>
          </a:bodyPr>
          <a:lstStyle/>
          <a:p>
            <a:endParaRPr lang="en-GB" dirty="0"/>
          </a:p>
        </p:txBody>
      </p:sp>
      <p:pic>
        <p:nvPicPr>
          <p:cNvPr id="10" name="Content Placeholder 9">
            <a:extLst>
              <a:ext uri="{FF2B5EF4-FFF2-40B4-BE49-F238E27FC236}">
                <a16:creationId xmlns:a16="http://schemas.microsoft.com/office/drawing/2014/main" id="{1D4CD7E4-9F41-EDB5-9CC1-7F748182320B}"/>
              </a:ext>
            </a:extLst>
          </p:cNvPr>
          <p:cNvPicPr>
            <a:picLocks noGrp="1" noChangeAspect="1"/>
          </p:cNvPicPr>
          <p:nvPr>
            <p:ph sz="quarter" idx="13"/>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858000"/>
          </a:xfrm>
        </p:spPr>
      </p:pic>
      <p:sp>
        <p:nvSpPr>
          <p:cNvPr id="12" name="TextBox 11">
            <a:extLst>
              <a:ext uri="{FF2B5EF4-FFF2-40B4-BE49-F238E27FC236}">
                <a16:creationId xmlns:a16="http://schemas.microsoft.com/office/drawing/2014/main" id="{01D923BA-1B3F-A1D9-5F28-BADC46E1EFD9}"/>
              </a:ext>
            </a:extLst>
          </p:cNvPr>
          <p:cNvSpPr txBox="1"/>
          <p:nvPr/>
        </p:nvSpPr>
        <p:spPr>
          <a:xfrm>
            <a:off x="2744173" y="484458"/>
            <a:ext cx="6370951" cy="830997"/>
          </a:xfrm>
          <a:prstGeom prst="rect">
            <a:avLst/>
          </a:prstGeom>
          <a:solidFill>
            <a:schemeClr val="bg1"/>
          </a:solidFill>
        </p:spPr>
        <p:txBody>
          <a:bodyPr wrap="square" rtlCol="0">
            <a:spAutoFit/>
          </a:bodyPr>
          <a:lstStyle/>
          <a:p>
            <a:r>
              <a:rPr lang="en-US" sz="4800" dirty="0">
                <a:effectLst/>
                <a:latin typeface="+mj-lt"/>
                <a:ea typeface="Aptos" panose="020B0004020202020204" pitchFamily="34" charset="0"/>
                <a:cs typeface="Aptos" panose="020B0004020202020204" pitchFamily="34" charset="0"/>
              </a:rPr>
              <a:t>Tools and Resources Used</a:t>
            </a:r>
            <a:endParaRPr lang="en-GB" sz="4800" kern="1200" dirty="0">
              <a:latin typeface="+mj-lt"/>
              <a:ea typeface="+mn-ea"/>
              <a:cs typeface="+mn-cs"/>
            </a:endParaRPr>
          </a:p>
        </p:txBody>
      </p:sp>
      <p:sp>
        <p:nvSpPr>
          <p:cNvPr id="14" name="TextBox 13">
            <a:extLst>
              <a:ext uri="{FF2B5EF4-FFF2-40B4-BE49-F238E27FC236}">
                <a16:creationId xmlns:a16="http://schemas.microsoft.com/office/drawing/2014/main" id="{4BE94DB8-A9E2-3F39-E6F9-180192403B9C}"/>
              </a:ext>
            </a:extLst>
          </p:cNvPr>
          <p:cNvSpPr txBox="1"/>
          <p:nvPr/>
        </p:nvSpPr>
        <p:spPr>
          <a:xfrm>
            <a:off x="876236" y="1949255"/>
            <a:ext cx="10574282" cy="3488327"/>
          </a:xfrm>
          <a:prstGeom prst="rect">
            <a:avLst/>
          </a:prstGeom>
          <a:noFill/>
          <a:ln>
            <a:solidFill>
              <a:schemeClr val="bg1"/>
            </a:solidFill>
          </a:ln>
        </p:spPr>
        <p:txBody>
          <a:bodyPr wrap="square" rtlCol="0">
            <a:spAutoFit/>
          </a:bodyPr>
          <a:lstStyle/>
          <a:p>
            <a:pPr marL="342900" lvl="0" indent="-342900">
              <a:lnSpc>
                <a:spcPct val="116000"/>
              </a:lnSpc>
              <a:buFont typeface="Symbol" panose="05050102010706020507" pitchFamily="18" charset="2"/>
              <a:buChar char=""/>
            </a:pPr>
            <a:r>
              <a:rPr lang="en-US" sz="2000" b="1" dirty="0">
                <a:solidFill>
                  <a:schemeClr val="bg1"/>
                </a:solidFill>
                <a:effectLst/>
                <a:ea typeface="Aptos" panose="020B0004020202020204" pitchFamily="34" charset="0"/>
                <a:cs typeface="Aptos" panose="020B0004020202020204" pitchFamily="34" charset="0"/>
              </a:rPr>
              <a:t>Programming language:</a:t>
            </a:r>
            <a:r>
              <a:rPr lang="en-US" sz="2000" dirty="0">
                <a:solidFill>
                  <a:schemeClr val="bg1"/>
                </a:solidFill>
                <a:effectLst/>
                <a:ea typeface="Aptos" panose="020B0004020202020204" pitchFamily="34" charset="0"/>
                <a:cs typeface="Aptos" panose="020B0004020202020204" pitchFamily="34" charset="0"/>
              </a:rPr>
              <a:t> python</a:t>
            </a:r>
            <a:endParaRPr lang="en-GB" sz="2000" dirty="0">
              <a:solidFill>
                <a:schemeClr val="bg1"/>
              </a:solidFill>
              <a:effectLst/>
              <a:ea typeface="Times New Roman" panose="02020603050405020304" pitchFamily="18" charset="0"/>
              <a:cs typeface="Times New Roman" panose="02020603050405020304" pitchFamily="18" charset="0"/>
            </a:endParaRPr>
          </a:p>
          <a:p>
            <a:pPr marL="342900" lvl="0" indent="-342900">
              <a:lnSpc>
                <a:spcPct val="116000"/>
              </a:lnSpc>
              <a:buFont typeface="Symbol" panose="05050102010706020507" pitchFamily="18" charset="2"/>
              <a:buChar char=""/>
            </a:pPr>
            <a:r>
              <a:rPr lang="en-US" sz="2000" b="1" dirty="0">
                <a:solidFill>
                  <a:schemeClr val="bg1"/>
                </a:solidFill>
                <a:effectLst/>
                <a:ea typeface="Aptos" panose="020B0004020202020204" pitchFamily="34" charset="0"/>
                <a:cs typeface="Aptos" panose="020B0004020202020204" pitchFamily="34" charset="0"/>
              </a:rPr>
              <a:t>Data manipulation:</a:t>
            </a:r>
            <a:r>
              <a:rPr lang="en-US" sz="2000" dirty="0">
                <a:solidFill>
                  <a:schemeClr val="bg1"/>
                </a:solidFill>
                <a:effectLst/>
                <a:ea typeface="Aptos" panose="020B0004020202020204" pitchFamily="34" charset="0"/>
                <a:cs typeface="Aptos" panose="020B0004020202020204" pitchFamily="34" charset="0"/>
              </a:rPr>
              <a:t> pandas (tabular data manipulation and analysis)</a:t>
            </a:r>
            <a:endParaRPr lang="en-GB" sz="2000" dirty="0">
              <a:solidFill>
                <a:schemeClr val="bg1"/>
              </a:solidFill>
              <a:effectLst/>
              <a:ea typeface="Times New Roman" panose="02020603050405020304" pitchFamily="18" charset="0"/>
              <a:cs typeface="Times New Roman" panose="02020603050405020304" pitchFamily="18" charset="0"/>
            </a:endParaRPr>
          </a:p>
          <a:p>
            <a:pPr marL="342900" lvl="0" indent="-342900">
              <a:lnSpc>
                <a:spcPct val="116000"/>
              </a:lnSpc>
              <a:buFont typeface="Symbol" panose="05050102010706020507" pitchFamily="18" charset="2"/>
              <a:buChar char=""/>
            </a:pPr>
            <a:r>
              <a:rPr lang="en-US" sz="2000" b="1" dirty="0">
                <a:solidFill>
                  <a:schemeClr val="bg1"/>
                </a:solidFill>
                <a:effectLst/>
                <a:ea typeface="Aptos" panose="020B0004020202020204" pitchFamily="34" charset="0"/>
                <a:cs typeface="Aptos" panose="020B0004020202020204" pitchFamily="34" charset="0"/>
              </a:rPr>
              <a:t>Machine learning:</a:t>
            </a:r>
            <a:r>
              <a:rPr lang="en-US" sz="2000" dirty="0">
                <a:solidFill>
                  <a:schemeClr val="bg1"/>
                </a:solidFill>
                <a:effectLst/>
                <a:ea typeface="Aptos" panose="020B0004020202020204" pitchFamily="34" charset="0"/>
                <a:cs typeface="Aptos" panose="020B0004020202020204" pitchFamily="34" charset="0"/>
              </a:rPr>
              <a:t> scikit-learn (model training, prediction, and metrics)</a:t>
            </a:r>
            <a:endParaRPr lang="en-GB" sz="2000" dirty="0">
              <a:solidFill>
                <a:schemeClr val="bg1"/>
              </a:solidFill>
              <a:effectLst/>
              <a:ea typeface="Times New Roman" panose="02020603050405020304" pitchFamily="18" charset="0"/>
              <a:cs typeface="Times New Roman" panose="02020603050405020304" pitchFamily="18" charset="0"/>
            </a:endParaRPr>
          </a:p>
          <a:p>
            <a:pPr marL="342900" lvl="0" indent="-342900">
              <a:lnSpc>
                <a:spcPct val="116000"/>
              </a:lnSpc>
              <a:buFont typeface="Symbol" panose="05050102010706020507" pitchFamily="18" charset="2"/>
              <a:buChar char=""/>
            </a:pPr>
            <a:r>
              <a:rPr lang="en-US" sz="2000" b="1" dirty="0">
                <a:solidFill>
                  <a:schemeClr val="bg1"/>
                </a:solidFill>
                <a:effectLst/>
                <a:ea typeface="Aptos" panose="020B0004020202020204" pitchFamily="34" charset="0"/>
                <a:cs typeface="Aptos" panose="020B0004020202020204" pitchFamily="34" charset="0"/>
              </a:rPr>
              <a:t>Workflow orchestration:</a:t>
            </a:r>
            <a:r>
              <a:rPr lang="en-US" sz="2000" dirty="0">
                <a:solidFill>
                  <a:schemeClr val="bg1"/>
                </a:solidFill>
                <a:effectLst/>
                <a:ea typeface="Aptos" panose="020B0004020202020204" pitchFamily="34" charset="0"/>
                <a:cs typeface="Aptos" panose="020B0004020202020204" pitchFamily="34" charset="0"/>
              </a:rPr>
              <a:t> langgraph (for state machine-based workflow orchestration)</a:t>
            </a:r>
            <a:endParaRPr lang="en-US" sz="2000" dirty="0">
              <a:solidFill>
                <a:schemeClr val="bg1"/>
              </a:solidFill>
              <a:ea typeface="Aptos" panose="020B0004020202020204" pitchFamily="34" charset="0"/>
              <a:cs typeface="Aptos" panose="020B0004020202020204" pitchFamily="34" charset="0"/>
            </a:endParaRPr>
          </a:p>
          <a:p>
            <a:pPr marL="342900" lvl="0" indent="-342900">
              <a:lnSpc>
                <a:spcPct val="116000"/>
              </a:lnSpc>
              <a:buFont typeface="Symbol" panose="05050102010706020507" pitchFamily="18" charset="2"/>
              <a:buChar char=""/>
            </a:pPr>
            <a:r>
              <a:rPr lang="en-GB" sz="2000" b="1" kern="100" dirty="0">
                <a:solidFill>
                  <a:schemeClr val="bg1"/>
                </a:solidFill>
                <a:ea typeface="Canva Sans Bold"/>
                <a:cs typeface="Canva Sans Bold"/>
              </a:rPr>
              <a:t>Y</a:t>
            </a:r>
            <a:r>
              <a:rPr lang="en-GB" sz="2000" b="1" kern="100" dirty="0">
                <a:solidFill>
                  <a:schemeClr val="bg1"/>
                </a:solidFill>
                <a:effectLst/>
                <a:ea typeface="Canva Sans Bold"/>
                <a:cs typeface="Canva Sans Bold"/>
              </a:rPr>
              <a:t>agmail</a:t>
            </a:r>
            <a:r>
              <a:rPr lang="en-GB" sz="2000" kern="100" dirty="0">
                <a:solidFill>
                  <a:schemeClr val="bg1"/>
                </a:solidFill>
                <a:effectLst/>
                <a:ea typeface="Canva Sans"/>
                <a:cs typeface="Canva Sans"/>
              </a:rPr>
              <a:t> for simplifying SMTP email sending via Gmail, </a:t>
            </a:r>
            <a:endParaRPr lang="en-GB" sz="2000" kern="100" dirty="0">
              <a:solidFill>
                <a:schemeClr val="bg1"/>
              </a:solidFill>
              <a:ea typeface="Canva Sans"/>
              <a:cs typeface="Times New Roman" panose="02020603050405020304" pitchFamily="18" charset="0"/>
            </a:endParaRPr>
          </a:p>
          <a:p>
            <a:pPr marL="342900" lvl="0" indent="-342900">
              <a:lnSpc>
                <a:spcPct val="116000"/>
              </a:lnSpc>
              <a:buFont typeface="Symbol" panose="05050102010706020507" pitchFamily="18" charset="2"/>
              <a:buChar char=""/>
            </a:pPr>
            <a:r>
              <a:rPr lang="en-GB" sz="2000" b="1" kern="100" dirty="0">
                <a:solidFill>
                  <a:schemeClr val="bg1"/>
                </a:solidFill>
                <a:effectLst/>
                <a:ea typeface="Canva Sans Bold"/>
                <a:cs typeface="Canva Sans Bold"/>
              </a:rPr>
              <a:t>Google Sheets</a:t>
            </a:r>
            <a:r>
              <a:rPr lang="en-GB" sz="2000" kern="100" dirty="0">
                <a:solidFill>
                  <a:schemeClr val="bg1"/>
                </a:solidFill>
                <a:effectLst/>
                <a:ea typeface="Canva Sans"/>
                <a:cs typeface="Canva Sans"/>
              </a:rPr>
              <a:t> for collecting and storing form submissions, and </a:t>
            </a:r>
            <a:endParaRPr lang="en-GB" sz="2000" kern="100" dirty="0">
              <a:solidFill>
                <a:schemeClr val="bg1"/>
              </a:solidFill>
              <a:ea typeface="Canva Sans"/>
              <a:cs typeface="Times New Roman" panose="02020603050405020304" pitchFamily="18" charset="0"/>
            </a:endParaRPr>
          </a:p>
          <a:p>
            <a:pPr marL="342900" lvl="0" indent="-342900">
              <a:lnSpc>
                <a:spcPct val="116000"/>
              </a:lnSpc>
              <a:buFont typeface="Symbol" panose="05050102010706020507" pitchFamily="18" charset="2"/>
              <a:buChar char=""/>
            </a:pPr>
            <a:r>
              <a:rPr lang="en-GB" sz="2000" b="1" kern="100" dirty="0">
                <a:solidFill>
                  <a:schemeClr val="bg1"/>
                </a:solidFill>
                <a:effectLst/>
                <a:ea typeface="Canva Sans Bold"/>
                <a:cs typeface="Canva Sans Bold"/>
              </a:rPr>
              <a:t>Gmail SMTP</a:t>
            </a:r>
            <a:r>
              <a:rPr lang="en-GB" sz="2000" kern="100" dirty="0">
                <a:solidFill>
                  <a:schemeClr val="bg1"/>
                </a:solidFill>
                <a:effectLst/>
                <a:ea typeface="Canva Sans"/>
                <a:cs typeface="Canva Sans"/>
              </a:rPr>
              <a:t> as the email server for delivering reports. </a:t>
            </a:r>
            <a:endParaRPr lang="en-GB" sz="2000" kern="100" dirty="0">
              <a:solidFill>
                <a:schemeClr val="bg1"/>
              </a:solidFill>
              <a:effectLst/>
              <a:ea typeface="Times New Roman" panose="02020603050405020304" pitchFamily="18" charset="0"/>
              <a:cs typeface="Times New Roman" panose="02020603050405020304" pitchFamily="18" charset="0"/>
            </a:endParaRPr>
          </a:p>
          <a:p>
            <a:pPr>
              <a:lnSpc>
                <a:spcPct val="140000"/>
              </a:lnSpc>
              <a:spcBef>
                <a:spcPts val="600"/>
              </a:spcBef>
              <a:spcAft>
                <a:spcPts val="600"/>
              </a:spcAft>
            </a:pPr>
            <a:r>
              <a:rPr lang="en-GB" sz="2000" kern="100" dirty="0">
                <a:solidFill>
                  <a:schemeClr val="bg1"/>
                </a:solidFill>
                <a:effectLst/>
                <a:ea typeface="Canva Sans"/>
                <a:cs typeface="Canva Sans"/>
              </a:rPr>
              <a:t>Additionally, the environment is configured to securely manage sensitive information like Gmail app passwords. </a:t>
            </a:r>
            <a:endParaRPr lang="en-GB" sz="2000" kern="100" dirty="0">
              <a:solidFill>
                <a:schemeClr val="bg1"/>
              </a:solidFill>
              <a:effectLs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355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0B064-2206-0D02-AE40-E02BEB5AA198}"/>
              </a:ext>
            </a:extLst>
          </p:cNvPr>
          <p:cNvSpPr>
            <a:spLocks noGrp="1"/>
          </p:cNvSpPr>
          <p:nvPr>
            <p:ph type="title"/>
          </p:nvPr>
        </p:nvSpPr>
        <p:spPr>
          <a:xfrm>
            <a:off x="4071487" y="469052"/>
            <a:ext cx="7020000" cy="1596177"/>
          </a:xfrm>
        </p:spPr>
        <p:txBody>
          <a:bodyPr/>
          <a:lstStyle/>
          <a:p>
            <a:r>
              <a:rPr lang="en-GB" dirty="0"/>
              <a:t>Effectiveness of the model </a:t>
            </a:r>
          </a:p>
        </p:txBody>
      </p:sp>
      <p:sp>
        <p:nvSpPr>
          <p:cNvPr id="3" name="Content Placeholder 2">
            <a:extLst>
              <a:ext uri="{FF2B5EF4-FFF2-40B4-BE49-F238E27FC236}">
                <a16:creationId xmlns:a16="http://schemas.microsoft.com/office/drawing/2014/main" id="{3F2F6539-9C6F-8247-25D2-BC56EF7883C5}"/>
              </a:ext>
            </a:extLst>
          </p:cNvPr>
          <p:cNvSpPr>
            <a:spLocks noGrp="1"/>
          </p:cNvSpPr>
          <p:nvPr>
            <p:ph sz="quarter" idx="13"/>
          </p:nvPr>
        </p:nvSpPr>
        <p:spPr>
          <a:xfrm>
            <a:off x="3146835" y="2065229"/>
            <a:ext cx="8577501" cy="3424107"/>
          </a:xfrm>
        </p:spPr>
        <p:txBody>
          <a:bodyPr>
            <a:noAutofit/>
          </a:bodyPr>
          <a:lstStyle/>
          <a:p>
            <a:pPr marL="342900" lvl="0" indent="-342900">
              <a:lnSpc>
                <a:spcPct val="116000"/>
              </a:lnSpc>
              <a:buFont typeface="Symbol" panose="05050102010706020507" pitchFamily="18" charset="2"/>
              <a:buChar char=""/>
            </a:pPr>
            <a:r>
              <a:rPr lang="en-US" b="1" cap="none" dirty="0">
                <a:effectLst/>
                <a:ea typeface="Aptos" panose="020B0004020202020204" pitchFamily="34" charset="0"/>
                <a:cs typeface="Aptos" panose="020B0004020202020204" pitchFamily="34" charset="0"/>
              </a:rPr>
              <a:t>Functionality:</a:t>
            </a:r>
            <a:r>
              <a:rPr lang="en-GB" b="1" cap="none" dirty="0">
                <a:ea typeface="Aptos" panose="020B0004020202020204" pitchFamily="34" charset="0"/>
                <a:cs typeface="Times New Roman" panose="02020603050405020304" pitchFamily="18" charset="0"/>
              </a:rPr>
              <a:t>  </a:t>
            </a:r>
            <a:r>
              <a:rPr lang="en-US" cap="none" dirty="0">
                <a:effectLst/>
                <a:ea typeface="Aptos" panose="020B0004020202020204" pitchFamily="34" charset="0"/>
                <a:cs typeface="Aptos" panose="020B0004020202020204" pitchFamily="34" charset="0"/>
              </a:rPr>
              <a:t>This application provides live CO₂ emission forecasts from input data and provides actionable insights in carbon credits.</a:t>
            </a:r>
            <a:endParaRPr lang="en-GB" cap="none" dirty="0">
              <a:effectLst/>
              <a:ea typeface="Times New Roman" panose="02020603050405020304" pitchFamily="18" charset="0"/>
              <a:cs typeface="Times New Roman" panose="02020603050405020304" pitchFamily="18" charset="0"/>
            </a:endParaRPr>
          </a:p>
          <a:p>
            <a:pPr marL="342900" lvl="0" indent="-342900">
              <a:lnSpc>
                <a:spcPct val="116000"/>
              </a:lnSpc>
              <a:buFont typeface="Symbol" panose="05050102010706020507" pitchFamily="18" charset="2"/>
              <a:buChar char=""/>
            </a:pPr>
            <a:r>
              <a:rPr lang="en-US" b="1" cap="none" dirty="0">
                <a:effectLst/>
                <a:ea typeface="Aptos" panose="020B0004020202020204" pitchFamily="34" charset="0"/>
                <a:cs typeface="Aptos" panose="020B0004020202020204" pitchFamily="34" charset="0"/>
              </a:rPr>
              <a:t>Scalability:</a:t>
            </a:r>
            <a:r>
              <a:rPr lang="en-GB" b="1" cap="none" dirty="0">
                <a:ea typeface="Aptos" panose="020B0004020202020204" pitchFamily="34" charset="0"/>
                <a:cs typeface="Times New Roman" panose="02020603050405020304" pitchFamily="18" charset="0"/>
              </a:rPr>
              <a:t> </a:t>
            </a:r>
            <a:r>
              <a:rPr lang="en-US" cap="none" dirty="0">
                <a:effectLst/>
                <a:ea typeface="Aptos" panose="020B0004020202020204" pitchFamily="34" charset="0"/>
                <a:cs typeface="Aptos" panose="020B0004020202020204" pitchFamily="34" charset="0"/>
              </a:rPr>
              <a:t>The state-based, modular workflow (through langgraph</a:t>
            </a:r>
            <a:r>
              <a:rPr lang="en-US" cap="none" dirty="0">
                <a:solidFill>
                  <a:schemeClr val="accent1">
                    <a:lumMod val="75000"/>
                  </a:schemeClr>
                </a:solidFill>
                <a:effectLst/>
                <a:ea typeface="Aptos" panose="020B0004020202020204" pitchFamily="34" charset="0"/>
                <a:cs typeface="Aptos" panose="020B0004020202020204" pitchFamily="34" charset="0"/>
              </a:rPr>
              <a:t>) allows straightforward growth</a:t>
            </a:r>
            <a:r>
              <a:rPr lang="en-US" cap="none" dirty="0">
                <a:effectLst/>
                <a:ea typeface="Aptos" panose="020B0004020202020204" pitchFamily="34" charset="0"/>
                <a:cs typeface="Aptos" panose="020B0004020202020204" pitchFamily="34" charset="0"/>
              </a:rPr>
              <a:t> with additional intricate models or business rules.</a:t>
            </a:r>
            <a:endParaRPr lang="en-GB" cap="none" dirty="0">
              <a:effectLst/>
              <a:ea typeface="Times New Roman" panose="02020603050405020304" pitchFamily="18" charset="0"/>
              <a:cs typeface="Times New Roman" panose="02020603050405020304" pitchFamily="18" charset="0"/>
            </a:endParaRPr>
          </a:p>
          <a:p>
            <a:pPr marL="342900" lvl="0" indent="-342900">
              <a:lnSpc>
                <a:spcPct val="116000"/>
              </a:lnSpc>
              <a:buFont typeface="Symbol" panose="05050102010706020507" pitchFamily="18" charset="2"/>
              <a:buChar char=""/>
            </a:pPr>
            <a:r>
              <a:rPr lang="en-US" b="1" cap="none" dirty="0">
                <a:effectLst/>
                <a:ea typeface="Aptos" panose="020B0004020202020204" pitchFamily="34" charset="0"/>
                <a:cs typeface="Aptos" panose="020B0004020202020204" pitchFamily="34" charset="0"/>
              </a:rPr>
              <a:t>Extensibility: </a:t>
            </a:r>
            <a:r>
              <a:rPr lang="en-US" cap="none" dirty="0">
                <a:effectLst/>
                <a:ea typeface="Aptos" panose="020B0004020202020204" pitchFamily="34" charset="0"/>
                <a:cs typeface="Aptos" panose="020B0004020202020204" pitchFamily="34" charset="0"/>
              </a:rPr>
              <a:t>The platform can be </a:t>
            </a:r>
            <a:r>
              <a:rPr lang="en-US" cap="none" dirty="0">
                <a:solidFill>
                  <a:schemeClr val="accent1">
                    <a:lumMod val="75000"/>
                  </a:schemeClr>
                </a:solidFill>
                <a:effectLst/>
                <a:ea typeface="Aptos" panose="020B0004020202020204" pitchFamily="34" charset="0"/>
                <a:cs typeface="Aptos" panose="020B0004020202020204" pitchFamily="34" charset="0"/>
              </a:rPr>
              <a:t>extended with more advanced datasets</a:t>
            </a:r>
            <a:r>
              <a:rPr lang="en-US" cap="none" dirty="0">
                <a:effectLst/>
                <a:ea typeface="Aptos" panose="020B0004020202020204" pitchFamily="34" charset="0"/>
                <a:cs typeface="Aptos" panose="020B0004020202020204" pitchFamily="34" charset="0"/>
              </a:rPr>
              <a:t>, different algorithms, or external data such as climate/market indicators for enhanced accuracy.</a:t>
            </a:r>
            <a:endParaRPr lang="en-GB" cap="none" dirty="0">
              <a:effectLst/>
              <a:ea typeface="Times New Roman" panose="02020603050405020304" pitchFamily="18" charset="0"/>
              <a:cs typeface="Times New Roman" panose="02020603050405020304" pitchFamily="18" charset="0"/>
            </a:endParaRPr>
          </a:p>
          <a:p>
            <a:pPr marL="342900" lvl="0" indent="-342900">
              <a:lnSpc>
                <a:spcPct val="116000"/>
              </a:lnSpc>
              <a:buFont typeface="Symbol" panose="05050102010706020507" pitchFamily="18" charset="2"/>
              <a:buChar char=""/>
            </a:pPr>
            <a:r>
              <a:rPr lang="en-US" b="1" cap="none" dirty="0">
                <a:effectLst/>
                <a:ea typeface="Aptos" panose="020B0004020202020204" pitchFamily="34" charset="0"/>
                <a:cs typeface="Aptos" panose="020B0004020202020204" pitchFamily="34" charset="0"/>
              </a:rPr>
              <a:t>Industry relevance: </a:t>
            </a:r>
            <a:r>
              <a:rPr lang="en-US" cap="none" dirty="0">
                <a:effectLst/>
                <a:ea typeface="Aptos" panose="020B0004020202020204" pitchFamily="34" charset="0"/>
                <a:cs typeface="Aptos" panose="020B0004020202020204" pitchFamily="34" charset="0"/>
              </a:rPr>
              <a:t>Predictive models such as these are central to emissions management systems of sustainability-tech firms, government reporting, and eco-certification processes.</a:t>
            </a:r>
            <a:endParaRPr lang="en-GB" cap="none" dirty="0">
              <a:effectLst/>
              <a:ea typeface="Times New Roman" panose="02020603050405020304" pitchFamily="18" charset="0"/>
              <a:cs typeface="Times New Roman" panose="02020603050405020304" pitchFamily="18" charset="0"/>
            </a:endParaRPr>
          </a:p>
          <a:p>
            <a:endParaRPr lang="en-GB" cap="none" dirty="0"/>
          </a:p>
        </p:txBody>
      </p:sp>
      <p:pic>
        <p:nvPicPr>
          <p:cNvPr id="20" name="Picture 19">
            <a:extLst>
              <a:ext uri="{FF2B5EF4-FFF2-40B4-BE49-F238E27FC236}">
                <a16:creationId xmlns:a16="http://schemas.microsoft.com/office/drawing/2014/main" id="{B75EEF22-D915-3424-FD87-9AFEE1795A8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3356935"/>
            <a:ext cx="4667901" cy="3334215"/>
          </a:xfrm>
          <a:prstGeom prst="rect">
            <a:avLst/>
          </a:prstGeom>
        </p:spPr>
      </p:pic>
      <p:pic>
        <p:nvPicPr>
          <p:cNvPr id="23" name="Picture 22">
            <a:extLst>
              <a:ext uri="{FF2B5EF4-FFF2-40B4-BE49-F238E27FC236}">
                <a16:creationId xmlns:a16="http://schemas.microsoft.com/office/drawing/2014/main" id="{8201272F-2926-40D7-FD19-E4F4187BF84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004110" y="957478"/>
            <a:ext cx="596414" cy="596414"/>
          </a:xfrm>
          <a:prstGeom prst="rect">
            <a:avLst/>
          </a:prstGeom>
        </p:spPr>
      </p:pic>
    </p:spTree>
    <p:extLst>
      <p:ext uri="{BB962C8B-B14F-4D97-AF65-F5344CB8AC3E}">
        <p14:creationId xmlns:p14="http://schemas.microsoft.com/office/powerpoint/2010/main" val="106282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728F0-5583-06EC-F0D2-8B784D7060D8}"/>
              </a:ext>
            </a:extLst>
          </p:cNvPr>
          <p:cNvSpPr>
            <a:spLocks noGrp="1"/>
          </p:cNvSpPr>
          <p:nvPr>
            <p:ph type="title"/>
          </p:nvPr>
        </p:nvSpPr>
        <p:spPr>
          <a:xfrm>
            <a:off x="615391" y="356135"/>
            <a:ext cx="10364451" cy="1596177"/>
          </a:xfrm>
        </p:spPr>
        <p:txBody>
          <a:bodyPr/>
          <a:lstStyle/>
          <a:p>
            <a:r>
              <a:rPr lang="en-GB" dirty="0"/>
              <a:t>Model outcome </a:t>
            </a:r>
          </a:p>
        </p:txBody>
      </p:sp>
      <p:pic>
        <p:nvPicPr>
          <p:cNvPr id="7" name="Content Placeholder 6">
            <a:extLst>
              <a:ext uri="{FF2B5EF4-FFF2-40B4-BE49-F238E27FC236}">
                <a16:creationId xmlns:a16="http://schemas.microsoft.com/office/drawing/2014/main" id="{DCC14942-479B-9457-1D54-D777D39A8359}"/>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813021" y="2233061"/>
            <a:ext cx="10565956" cy="4186990"/>
          </a:xfrm>
          <a:effectLst>
            <a:glow rad="63500">
              <a:schemeClr val="accent1">
                <a:satMod val="175000"/>
                <a:alpha val="40000"/>
              </a:schemeClr>
            </a:glow>
          </a:effectLst>
        </p:spPr>
      </p:pic>
      <p:pic>
        <p:nvPicPr>
          <p:cNvPr id="11" name="Picture 10">
            <a:extLst>
              <a:ext uri="{FF2B5EF4-FFF2-40B4-BE49-F238E27FC236}">
                <a16:creationId xmlns:a16="http://schemas.microsoft.com/office/drawing/2014/main" id="{C083A36F-A375-8E2B-3C62-E5B3198DEB3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702798" y="437949"/>
            <a:ext cx="3440674" cy="1626657"/>
          </a:xfrm>
          <a:prstGeom prst="rect">
            <a:avLst/>
          </a:prstGeom>
        </p:spPr>
      </p:pic>
    </p:spTree>
    <p:extLst>
      <p:ext uri="{BB962C8B-B14F-4D97-AF65-F5344CB8AC3E}">
        <p14:creationId xmlns:p14="http://schemas.microsoft.com/office/powerpoint/2010/main" val="513618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3E7CF-F2BE-3253-9342-3D525F20883B}"/>
              </a:ext>
            </a:extLst>
          </p:cNvPr>
          <p:cNvSpPr>
            <a:spLocks noGrp="1"/>
          </p:cNvSpPr>
          <p:nvPr>
            <p:ph type="title"/>
          </p:nvPr>
        </p:nvSpPr>
        <p:spPr>
          <a:xfrm>
            <a:off x="1229804" y="618517"/>
            <a:ext cx="10364451" cy="1596177"/>
          </a:xfrm>
        </p:spPr>
        <p:txBody>
          <a:bodyPr/>
          <a:lstStyle/>
          <a:p>
            <a:r>
              <a:rPr lang="en-GB" dirty="0"/>
              <a:t>Outcome explained</a:t>
            </a:r>
          </a:p>
        </p:txBody>
      </p:sp>
      <p:sp>
        <p:nvSpPr>
          <p:cNvPr id="3" name="Content Placeholder 2">
            <a:extLst>
              <a:ext uri="{FF2B5EF4-FFF2-40B4-BE49-F238E27FC236}">
                <a16:creationId xmlns:a16="http://schemas.microsoft.com/office/drawing/2014/main" id="{F696FA11-D52B-836B-BEB0-8435D5CF6A6F}"/>
              </a:ext>
            </a:extLst>
          </p:cNvPr>
          <p:cNvSpPr>
            <a:spLocks noGrp="1"/>
          </p:cNvSpPr>
          <p:nvPr>
            <p:ph sz="quarter" idx="13"/>
          </p:nvPr>
        </p:nvSpPr>
        <p:spPr>
          <a:xfrm>
            <a:off x="4263991" y="1219200"/>
            <a:ext cx="10141819" cy="3424107"/>
          </a:xfrm>
        </p:spPr>
        <p:txBody>
          <a:bodyPr>
            <a:normAutofit/>
          </a:bodyPr>
          <a:lstStyle/>
          <a:p>
            <a:pPr>
              <a:lnSpc>
                <a:spcPct val="140000"/>
              </a:lnSpc>
              <a:spcBef>
                <a:spcPts val="600"/>
              </a:spcBef>
              <a:spcAft>
                <a:spcPts val="600"/>
              </a:spcAft>
            </a:pPr>
            <a:r>
              <a:rPr lang="en-GB" sz="1800" kern="100" dirty="0">
                <a:solidFill>
                  <a:srgbClr val="000000"/>
                </a:solidFill>
                <a:effectLst/>
                <a:latin typeface="Canva Sans"/>
                <a:ea typeface="Canva Sans"/>
                <a:cs typeface="Canva Sans"/>
              </a:rPr>
              <a:t>. </a:t>
            </a:r>
            <a:endParaRPr lang="en-GB"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GB" dirty="0"/>
          </a:p>
        </p:txBody>
      </p:sp>
      <p:sp>
        <p:nvSpPr>
          <p:cNvPr id="4" name="TextBox 3">
            <a:extLst>
              <a:ext uri="{FF2B5EF4-FFF2-40B4-BE49-F238E27FC236}">
                <a16:creationId xmlns:a16="http://schemas.microsoft.com/office/drawing/2014/main" id="{A371B165-EB16-457D-3889-BECF05800C96}"/>
              </a:ext>
            </a:extLst>
          </p:cNvPr>
          <p:cNvSpPr txBox="1"/>
          <p:nvPr/>
        </p:nvSpPr>
        <p:spPr>
          <a:xfrm>
            <a:off x="2079057" y="2430574"/>
            <a:ext cx="8665947" cy="3066673"/>
          </a:xfrm>
          <a:prstGeom prst="rect">
            <a:avLst/>
          </a:prstGeom>
          <a:noFill/>
        </p:spPr>
        <p:txBody>
          <a:bodyPr wrap="square" rtlCol="0">
            <a:spAutoFit/>
          </a:bodyPr>
          <a:lstStyle/>
          <a:p>
            <a:pPr>
              <a:lnSpc>
                <a:spcPct val="140000"/>
              </a:lnSpc>
              <a:spcBef>
                <a:spcPts val="600"/>
              </a:spcBef>
              <a:spcAft>
                <a:spcPts val="600"/>
              </a:spcAft>
              <a:buNone/>
            </a:pPr>
            <a:r>
              <a:rPr lang="en-GB" sz="2000" kern="100" dirty="0">
                <a:solidFill>
                  <a:srgbClr val="000000"/>
                </a:solidFill>
                <a:effectLst/>
                <a:ea typeface="Canva Sans"/>
                <a:cs typeface="Canva Sans"/>
              </a:rPr>
              <a:t>The implemented system automates the workflow of </a:t>
            </a:r>
            <a:r>
              <a:rPr lang="en-GB" sz="2000" i="1" kern="100" dirty="0">
                <a:solidFill>
                  <a:srgbClr val="000000"/>
                </a:solidFill>
                <a:effectLst/>
                <a:ea typeface="Canva Sans"/>
                <a:cs typeface="Canva Sans"/>
              </a:rPr>
              <a:t>collecting user input data</a:t>
            </a:r>
            <a:r>
              <a:rPr lang="en-GB" sz="2000" kern="100" dirty="0">
                <a:solidFill>
                  <a:srgbClr val="000000"/>
                </a:solidFill>
                <a:effectLst/>
                <a:ea typeface="Canva Sans"/>
                <a:cs typeface="Canva Sans"/>
              </a:rPr>
              <a:t>, </a:t>
            </a:r>
            <a:r>
              <a:rPr lang="en-GB" sz="2000" i="1" kern="100" dirty="0">
                <a:solidFill>
                  <a:srgbClr val="000000"/>
                </a:solidFill>
                <a:effectLst/>
                <a:ea typeface="Canva Sans"/>
                <a:cs typeface="Canva Sans"/>
              </a:rPr>
              <a:t>predicting carbon emissions, calculating available carbon credits or deficits</a:t>
            </a:r>
            <a:r>
              <a:rPr lang="en-GB" sz="2000" kern="100" dirty="0">
                <a:solidFill>
                  <a:srgbClr val="000000"/>
                </a:solidFill>
                <a:effectLst/>
                <a:ea typeface="Canva Sans"/>
                <a:cs typeface="Canva Sans"/>
              </a:rPr>
              <a:t>, and </a:t>
            </a:r>
            <a:r>
              <a:rPr lang="en-GB" sz="2000" i="1" kern="100" dirty="0">
                <a:solidFill>
                  <a:srgbClr val="000000"/>
                </a:solidFill>
                <a:effectLst/>
                <a:ea typeface="Canva Sans"/>
                <a:cs typeface="Canva Sans"/>
              </a:rPr>
              <a:t>emailing </a:t>
            </a:r>
            <a:r>
              <a:rPr lang="en-GB" sz="2000" kern="100" dirty="0">
                <a:solidFill>
                  <a:srgbClr val="000000"/>
                </a:solidFill>
                <a:effectLst/>
                <a:ea typeface="Canva Sans"/>
                <a:cs typeface="Canva Sans"/>
              </a:rPr>
              <a:t>detailed personalized reports</a:t>
            </a:r>
            <a:r>
              <a:rPr lang="en-GB" sz="2000" kern="100" dirty="0">
                <a:solidFill>
                  <a:schemeClr val="accent1">
                    <a:lumMod val="75000"/>
                  </a:schemeClr>
                </a:solidFill>
                <a:effectLst/>
                <a:ea typeface="Canva Sans"/>
                <a:cs typeface="Canva Sans"/>
              </a:rPr>
              <a:t>. It prevents duplicate email reports</a:t>
            </a:r>
            <a:r>
              <a:rPr lang="en-GB" sz="2000" kern="100" dirty="0">
                <a:solidFill>
                  <a:srgbClr val="000000"/>
                </a:solidFill>
                <a:effectLst/>
                <a:ea typeface="Canva Sans"/>
                <a:cs typeface="Canva Sans"/>
              </a:rPr>
              <a:t> by tracking already notified users, ensuring efficient communication. The script runs continuously, providing near real-time updates and handling unexpected data or connection issues gracefully. Overall, it serves as a practical tool to help users monitor their carbon footprint and manage their carbon credit status effectively. </a:t>
            </a:r>
            <a:endParaRPr lang="en-GB" sz="2000" kern="100" dirty="0">
              <a:effectLst/>
              <a:ea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D3DA675-B228-B888-A496-8E75E73F072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730685" y="618517"/>
            <a:ext cx="1242542" cy="1242542"/>
          </a:xfrm>
          <a:prstGeom prst="rect">
            <a:avLst/>
          </a:prstGeom>
        </p:spPr>
      </p:pic>
    </p:spTree>
    <p:extLst>
      <p:ext uri="{BB962C8B-B14F-4D97-AF65-F5344CB8AC3E}">
        <p14:creationId xmlns:p14="http://schemas.microsoft.com/office/powerpoint/2010/main" val="3042265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00DEE-DD13-4D7D-02FB-524F2C3C5823}"/>
              </a:ext>
            </a:extLst>
          </p:cNvPr>
          <p:cNvSpPr>
            <a:spLocks noGrp="1"/>
          </p:cNvSpPr>
          <p:nvPr>
            <p:ph type="title"/>
          </p:nvPr>
        </p:nvSpPr>
        <p:spPr>
          <a:xfrm>
            <a:off x="634642" y="510904"/>
            <a:ext cx="10364451" cy="1596177"/>
          </a:xfrm>
        </p:spPr>
        <p:txBody>
          <a:bodyPr/>
          <a:lstStyle/>
          <a:p>
            <a:r>
              <a:rPr lang="en-GB" dirty="0"/>
              <a:t>Input and output </a:t>
            </a:r>
          </a:p>
        </p:txBody>
      </p:sp>
      <p:pic>
        <p:nvPicPr>
          <p:cNvPr id="11" name="Content Placeholder 10">
            <a:extLst>
              <a:ext uri="{FF2B5EF4-FFF2-40B4-BE49-F238E27FC236}">
                <a16:creationId xmlns:a16="http://schemas.microsoft.com/office/drawing/2014/main" id="{EA4655EA-2D54-0229-CA26-A9E5A7E0A52E}"/>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331861" y="2107081"/>
            <a:ext cx="3913908" cy="4014505"/>
          </a:xfrm>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83D2107D-B078-CAF0-EE9C-E74EEDFB65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9409" y="2107081"/>
            <a:ext cx="4086999" cy="4014505"/>
          </a:xfrm>
          <a:prstGeom prst="rect">
            <a:avLst/>
          </a:prstGeom>
          <a:effectLst>
            <a:outerShdw blurRad="50800" dist="38100" dir="2700000" algn="tl" rotWithShape="0">
              <a:prstClr val="black">
                <a:alpha val="40000"/>
              </a:prstClr>
            </a:outerShdw>
          </a:effectLst>
        </p:spPr>
      </p:pic>
      <p:pic>
        <p:nvPicPr>
          <p:cNvPr id="15" name="Graphic 14">
            <a:extLst>
              <a:ext uri="{FF2B5EF4-FFF2-40B4-BE49-F238E27FC236}">
                <a16:creationId xmlns:a16="http://schemas.microsoft.com/office/drawing/2014/main" id="{0997A18B-0922-4F75-38CF-C533874B8F90}"/>
              </a:ext>
            </a:extLst>
          </p:cNvPr>
          <p:cNvPicPr>
            <a:picLocks noChangeAspect="1"/>
          </p:cNvPicPr>
          <p:nvPr/>
        </p:nvPicPr>
        <p:blipFill>
          <a:blip r:embed="rId4">
            <a:extLst>
              <a:ext uri="{96DAC541-7B7A-43D3-8B79-37D633B846F1}">
                <asvg:svgBlip xmlns:asvg="http://schemas.microsoft.com/office/drawing/2016/SVG/main" r:embed="rId5"/>
              </a:ext>
              <a:ext uri="{837473B0-CC2E-450A-ABE3-18F120FF3D39}">
                <a1611:picAttrSrcUrl xmlns:a1611="http://schemas.microsoft.com/office/drawing/2016/11/main" r:id="rId6"/>
              </a:ext>
            </a:extLst>
          </a:blip>
          <a:stretch>
            <a:fillRect/>
          </a:stretch>
        </p:blipFill>
        <p:spPr>
          <a:xfrm flipH="1">
            <a:off x="3014689" y="943275"/>
            <a:ext cx="698597" cy="698597"/>
          </a:xfrm>
          <a:prstGeom prst="rect">
            <a:avLst/>
          </a:prstGeom>
        </p:spPr>
      </p:pic>
      <p:pic>
        <p:nvPicPr>
          <p:cNvPr id="17" name="Graphic 16">
            <a:extLst>
              <a:ext uri="{FF2B5EF4-FFF2-40B4-BE49-F238E27FC236}">
                <a16:creationId xmlns:a16="http://schemas.microsoft.com/office/drawing/2014/main" id="{BBB2770A-6BBC-0DE9-8F0C-AF5165BB2C31}"/>
              </a:ext>
            </a:extLst>
          </p:cNvPr>
          <p:cNvPicPr>
            <a:picLocks noChangeAspect="1"/>
          </p:cNvPicPr>
          <p:nvPr/>
        </p:nvPicPr>
        <p:blipFill>
          <a:blip r:embed="rId7">
            <a:extLst>
              <a:ext uri="{96DAC541-7B7A-43D3-8B79-37D633B846F1}">
                <asvg:svgBlip xmlns:asvg="http://schemas.microsoft.com/office/drawing/2016/SVG/main" r:embed="rId8"/>
              </a:ext>
              <a:ext uri="{837473B0-CC2E-450A-ABE3-18F120FF3D39}">
                <a1611:picAttrSrcUrl xmlns:a1611="http://schemas.microsoft.com/office/drawing/2016/11/main" r:id="rId9"/>
              </a:ext>
            </a:extLst>
          </a:blip>
          <a:stretch>
            <a:fillRect/>
          </a:stretch>
        </p:blipFill>
        <p:spPr>
          <a:xfrm flipH="1">
            <a:off x="7797771" y="661693"/>
            <a:ext cx="1812862" cy="1294598"/>
          </a:xfrm>
          <a:prstGeom prst="rect">
            <a:avLst/>
          </a:prstGeom>
        </p:spPr>
      </p:pic>
    </p:spTree>
    <p:extLst>
      <p:ext uri="{BB962C8B-B14F-4D97-AF65-F5344CB8AC3E}">
        <p14:creationId xmlns:p14="http://schemas.microsoft.com/office/powerpoint/2010/main" val="3977554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1739E-0FC9-CC4D-6FBF-35DDBC2365D4}"/>
              </a:ext>
            </a:extLst>
          </p:cNvPr>
          <p:cNvSpPr>
            <a:spLocks noGrp="1"/>
          </p:cNvSpPr>
          <p:nvPr>
            <p:ph type="title"/>
          </p:nvPr>
        </p:nvSpPr>
        <p:spPr/>
        <p:txBody>
          <a:bodyPr/>
          <a:lstStyle/>
          <a:p>
            <a:r>
              <a:rPr lang="en-GB" dirty="0"/>
              <a:t>Link to model and form </a:t>
            </a:r>
          </a:p>
        </p:txBody>
      </p:sp>
      <p:sp>
        <p:nvSpPr>
          <p:cNvPr id="3" name="Content Placeholder 2">
            <a:extLst>
              <a:ext uri="{FF2B5EF4-FFF2-40B4-BE49-F238E27FC236}">
                <a16:creationId xmlns:a16="http://schemas.microsoft.com/office/drawing/2014/main" id="{54835928-3F20-3D00-6F27-70D90220E26B}"/>
              </a:ext>
            </a:extLst>
          </p:cNvPr>
          <p:cNvSpPr>
            <a:spLocks noGrp="1"/>
          </p:cNvSpPr>
          <p:nvPr>
            <p:ph sz="quarter" idx="13"/>
          </p:nvPr>
        </p:nvSpPr>
        <p:spPr/>
        <p:txBody>
          <a:bodyPr/>
          <a:lstStyle/>
          <a:p>
            <a:r>
              <a:rPr lang="en-GB" dirty="0"/>
              <a:t>Direct link:</a:t>
            </a:r>
          </a:p>
          <a:p>
            <a:r>
              <a:rPr lang="en-GB" cap="none" dirty="0"/>
              <a:t>To model : </a:t>
            </a:r>
            <a:r>
              <a:rPr lang="en-GB" cap="none" dirty="0">
                <a:hlinkClick r:id="rId2"/>
              </a:rPr>
              <a:t>https://colab.research.google.com/drive/1orEmRB-JeQLsnxG2uaZbfdkUEIRZVqQS#scrollTo=kRR6kfCApoIf</a:t>
            </a:r>
            <a:endParaRPr lang="en-GB" cap="none" dirty="0"/>
          </a:p>
          <a:p>
            <a:r>
              <a:rPr lang="en-GB" cap="none" dirty="0"/>
              <a:t>To Training of Model : </a:t>
            </a:r>
            <a:r>
              <a:rPr lang="en-GB" cap="none" dirty="0">
                <a:hlinkClick r:id="rId3"/>
              </a:rPr>
              <a:t>https://colab.research.google.com/drive/1f0qAboYKdHkRQnTFZ8HHXLFA1OWIbYec</a:t>
            </a:r>
            <a:endParaRPr lang="en-GB" cap="none" dirty="0"/>
          </a:p>
          <a:p>
            <a:r>
              <a:rPr lang="en-GB" cap="none" dirty="0"/>
              <a:t>To form : </a:t>
            </a:r>
            <a:r>
              <a:rPr lang="en-GB" cap="none" dirty="0">
                <a:hlinkClick r:id="rId4"/>
              </a:rPr>
              <a:t>https://docs.google.com/forms/d/e/1FAIpQLScEReVlvdw93XiosDxNANyPXld5O68PvYuoOwrr3P56Go9mxg/viewform</a:t>
            </a:r>
            <a:endParaRPr lang="en-GB" cap="none" dirty="0"/>
          </a:p>
        </p:txBody>
      </p:sp>
      <p:pic>
        <p:nvPicPr>
          <p:cNvPr id="7" name="Picture 6">
            <a:extLst>
              <a:ext uri="{FF2B5EF4-FFF2-40B4-BE49-F238E27FC236}">
                <a16:creationId xmlns:a16="http://schemas.microsoft.com/office/drawing/2014/main" id="{D5F149D3-2A9A-8D57-DF31-C153ACA98DA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06603" y="193373"/>
            <a:ext cx="3219369" cy="2173719"/>
          </a:xfrm>
          <a:prstGeom prst="rect">
            <a:avLst/>
          </a:prstGeom>
        </p:spPr>
      </p:pic>
    </p:spTree>
    <p:extLst>
      <p:ext uri="{BB962C8B-B14F-4D97-AF65-F5344CB8AC3E}">
        <p14:creationId xmlns:p14="http://schemas.microsoft.com/office/powerpoint/2010/main" val="4026172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2560E-DC13-88FD-CB84-2534903C0191}"/>
              </a:ext>
            </a:extLst>
          </p:cNvPr>
          <p:cNvSpPr>
            <a:spLocks noGrp="1"/>
          </p:cNvSpPr>
          <p:nvPr>
            <p:ph type="title"/>
          </p:nvPr>
        </p:nvSpPr>
        <p:spPr>
          <a:xfrm>
            <a:off x="650077" y="124528"/>
            <a:ext cx="10364451" cy="1596177"/>
          </a:xfrm>
        </p:spPr>
        <p:txBody>
          <a:bodyPr/>
          <a:lstStyle/>
          <a:p>
            <a:r>
              <a:rPr lang="en-GB" dirty="0"/>
              <a:t>Conclusion </a:t>
            </a:r>
          </a:p>
        </p:txBody>
      </p:sp>
      <p:sp>
        <p:nvSpPr>
          <p:cNvPr id="3" name="Content Placeholder 2">
            <a:extLst>
              <a:ext uri="{FF2B5EF4-FFF2-40B4-BE49-F238E27FC236}">
                <a16:creationId xmlns:a16="http://schemas.microsoft.com/office/drawing/2014/main" id="{0DECA131-271F-A2C8-9706-727CAC36C688}"/>
              </a:ext>
            </a:extLst>
          </p:cNvPr>
          <p:cNvSpPr>
            <a:spLocks noGrp="1"/>
          </p:cNvSpPr>
          <p:nvPr>
            <p:ph sz="quarter" idx="13"/>
          </p:nvPr>
        </p:nvSpPr>
        <p:spPr>
          <a:xfrm>
            <a:off x="2322160" y="3197409"/>
            <a:ext cx="10363826" cy="3424107"/>
          </a:xfrm>
        </p:spPr>
        <p:txBody>
          <a:bodyPr/>
          <a:lstStyle/>
          <a:p>
            <a:pPr marL="0" indent="0">
              <a:buNone/>
            </a:pPr>
            <a:endParaRPr lang="en-GB" cap="none" dirty="0"/>
          </a:p>
          <a:p>
            <a:endParaRPr lang="en-GB" cap="none" dirty="0"/>
          </a:p>
        </p:txBody>
      </p:sp>
      <p:sp>
        <p:nvSpPr>
          <p:cNvPr id="12" name="AutoShape 2" descr="Steps needed to achieve a clean ocean by 2030">
            <a:extLst>
              <a:ext uri="{FF2B5EF4-FFF2-40B4-BE49-F238E27FC236}">
                <a16:creationId xmlns:a16="http://schemas.microsoft.com/office/drawing/2014/main" id="{87760B6A-B5C9-E966-2913-A2C04C41F5D5}"/>
              </a:ext>
            </a:extLst>
          </p:cNvPr>
          <p:cNvSpPr>
            <a:spLocks noChangeAspect="1" noChangeArrowheads="1"/>
          </p:cNvSpPr>
          <p:nvPr/>
        </p:nvSpPr>
        <p:spPr bwMode="auto">
          <a:xfrm>
            <a:off x="5943600" y="3276600"/>
            <a:ext cx="2464676" cy="24646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13" name="AutoShape 4" descr="Steps needed to achieve a clean ocean by 2030">
            <a:extLst>
              <a:ext uri="{FF2B5EF4-FFF2-40B4-BE49-F238E27FC236}">
                <a16:creationId xmlns:a16="http://schemas.microsoft.com/office/drawing/2014/main" id="{5031199D-D60B-D356-F5E8-0BEFBFBCBC7E}"/>
              </a:ext>
            </a:extLst>
          </p:cNvPr>
          <p:cNvSpPr>
            <a:spLocks noChangeAspect="1" noChangeArrowheads="1"/>
          </p:cNvSpPr>
          <p:nvPr/>
        </p:nvSpPr>
        <p:spPr bwMode="auto">
          <a:xfrm>
            <a:off x="6096000" y="3429000"/>
            <a:ext cx="2464676" cy="24646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14" name="AutoShape 6" descr="Steps needed to achieve a clean ocean by 2030">
            <a:extLst>
              <a:ext uri="{FF2B5EF4-FFF2-40B4-BE49-F238E27FC236}">
                <a16:creationId xmlns:a16="http://schemas.microsoft.com/office/drawing/2014/main" id="{677CDB56-6EE8-E6CA-218A-B0AAB49EA7A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pic>
        <p:nvPicPr>
          <p:cNvPr id="19" name="Picture 18">
            <a:extLst>
              <a:ext uri="{FF2B5EF4-FFF2-40B4-BE49-F238E27FC236}">
                <a16:creationId xmlns:a16="http://schemas.microsoft.com/office/drawing/2014/main" id="{B4B978A9-E910-E8D3-B1DF-34F025E8F5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4449" y="1873105"/>
            <a:ext cx="4241551" cy="3635457"/>
          </a:xfrm>
          <a:prstGeom prst="rect">
            <a:avLst/>
          </a:prstGeom>
        </p:spPr>
      </p:pic>
      <p:sp>
        <p:nvSpPr>
          <p:cNvPr id="21" name="TextBox 20">
            <a:extLst>
              <a:ext uri="{FF2B5EF4-FFF2-40B4-BE49-F238E27FC236}">
                <a16:creationId xmlns:a16="http://schemas.microsoft.com/office/drawing/2014/main" id="{56FD6B03-8119-7A81-BA4C-80C13A1D4652}"/>
              </a:ext>
            </a:extLst>
          </p:cNvPr>
          <p:cNvSpPr txBox="1"/>
          <p:nvPr/>
        </p:nvSpPr>
        <p:spPr>
          <a:xfrm>
            <a:off x="6400800" y="1996350"/>
            <a:ext cx="3688328" cy="3170099"/>
          </a:xfrm>
          <a:prstGeom prst="rect">
            <a:avLst/>
          </a:prstGeom>
          <a:noFill/>
        </p:spPr>
        <p:txBody>
          <a:bodyPr wrap="square" rtlCol="0">
            <a:spAutoFit/>
          </a:bodyPr>
          <a:lstStyle/>
          <a:p>
            <a:r>
              <a:rPr lang="en-US" sz="2000" b="1" cap="none" dirty="0">
                <a:solidFill>
                  <a:schemeClr val="tx1">
                    <a:lumMod val="95000"/>
                    <a:lumOff val="5000"/>
                  </a:schemeClr>
                </a:solidFill>
                <a:effectLst/>
                <a:ea typeface="Aptos" panose="020B0004020202020204" pitchFamily="34" charset="0"/>
                <a:cs typeface="Aptos" panose="020B0004020202020204" pitchFamily="34" charset="0"/>
              </a:rPr>
              <a:t>In summary:</a:t>
            </a:r>
            <a:r>
              <a:rPr lang="en-US" sz="2000" cap="none" dirty="0">
                <a:solidFill>
                  <a:schemeClr val="tx1">
                    <a:lumMod val="95000"/>
                    <a:lumOff val="5000"/>
                  </a:schemeClr>
                </a:solidFill>
                <a:effectLst/>
                <a:ea typeface="Aptos" panose="020B0004020202020204" pitchFamily="34" charset="0"/>
                <a:cs typeface="Aptos" panose="020B0004020202020204" pitchFamily="34" charset="0"/>
              </a:rPr>
              <a:t> This program is a prototypical data science pipeline for emission-based decision making that uses linear regression as an MVP (minimum viable product) but</a:t>
            </a:r>
            <a:r>
              <a:rPr lang="en-US" sz="2000" cap="none" dirty="0">
                <a:solidFill>
                  <a:schemeClr val="bg1"/>
                </a:solidFill>
                <a:effectLst/>
                <a:ea typeface="Aptos" panose="020B0004020202020204" pitchFamily="34" charset="0"/>
                <a:cs typeface="Aptos" panose="020B0004020202020204" pitchFamily="34" charset="0"/>
              </a:rPr>
              <a:t> </a:t>
            </a:r>
            <a:r>
              <a:rPr lang="en-US" sz="2000" cap="none" dirty="0">
                <a:solidFill>
                  <a:schemeClr val="accent1"/>
                </a:solidFill>
                <a:effectLst/>
                <a:ea typeface="Aptos" panose="020B0004020202020204" pitchFamily="34" charset="0"/>
                <a:cs typeface="Aptos" panose="020B0004020202020204" pitchFamily="34" charset="0"/>
              </a:rPr>
              <a:t>CAN BE SCALED TO BEST-PRACTICE APPROACHES WITH MORE DATA</a:t>
            </a:r>
            <a:r>
              <a:rPr lang="en-US" sz="2000" cap="none" dirty="0">
                <a:solidFill>
                  <a:schemeClr val="tx1">
                    <a:lumMod val="95000"/>
                    <a:lumOff val="5000"/>
                  </a:schemeClr>
                </a:solidFill>
                <a:effectLst/>
                <a:ea typeface="Aptos" panose="020B0004020202020204" pitchFamily="34" charset="0"/>
                <a:cs typeface="Aptos" panose="020B0004020202020204" pitchFamily="34" charset="0"/>
              </a:rPr>
              <a:t>, more </a:t>
            </a:r>
            <a:r>
              <a:rPr lang="en-US" sz="2000" cap="none" dirty="0">
                <a:solidFill>
                  <a:schemeClr val="accent1"/>
                </a:solidFill>
                <a:effectLst/>
                <a:ea typeface="Aptos" panose="020B0004020202020204" pitchFamily="34" charset="0"/>
                <a:cs typeface="Aptos" panose="020B0004020202020204" pitchFamily="34" charset="0"/>
              </a:rPr>
              <a:t>SOPHISTICATED ALGORITHMS</a:t>
            </a:r>
            <a:r>
              <a:rPr lang="en-US" sz="2000" cap="none" dirty="0">
                <a:solidFill>
                  <a:schemeClr val="tx1">
                    <a:lumMod val="95000"/>
                    <a:lumOff val="5000"/>
                  </a:schemeClr>
                </a:solidFill>
                <a:effectLst/>
                <a:ea typeface="Aptos" panose="020B0004020202020204" pitchFamily="34" charset="0"/>
                <a:cs typeface="Aptos" panose="020B0004020202020204" pitchFamily="34" charset="0"/>
              </a:rPr>
              <a:t>, and stringent model assessment.</a:t>
            </a:r>
            <a:endParaRPr lang="en-GB" sz="2000" cap="none" dirty="0">
              <a:solidFill>
                <a:schemeClr val="tx1">
                  <a:lumMod val="95000"/>
                  <a:lumOff val="5000"/>
                </a:schemeClr>
              </a:solidFill>
            </a:endParaRPr>
          </a:p>
        </p:txBody>
      </p:sp>
    </p:spTree>
    <p:extLst>
      <p:ext uri="{BB962C8B-B14F-4D97-AF65-F5344CB8AC3E}">
        <p14:creationId xmlns:p14="http://schemas.microsoft.com/office/powerpoint/2010/main" val="2497405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61027-7CE3-A72E-C91D-622AF884CDE7}"/>
              </a:ext>
            </a:extLst>
          </p:cNvPr>
          <p:cNvSpPr>
            <a:spLocks noGrp="1"/>
          </p:cNvSpPr>
          <p:nvPr>
            <p:ph type="title"/>
          </p:nvPr>
        </p:nvSpPr>
        <p:spPr>
          <a:xfrm>
            <a:off x="494991" y="971571"/>
            <a:ext cx="4899197" cy="642256"/>
          </a:xfrm>
        </p:spPr>
        <p:txBody>
          <a:bodyPr>
            <a:normAutofit/>
          </a:bodyPr>
          <a:lstStyle/>
          <a:p>
            <a:r>
              <a:rPr lang="en-GB" dirty="0"/>
              <a:t>Presented by : era</a:t>
            </a:r>
          </a:p>
        </p:txBody>
      </p:sp>
      <p:pic>
        <p:nvPicPr>
          <p:cNvPr id="7" name="Picture Placeholder 6">
            <a:extLst>
              <a:ext uri="{FF2B5EF4-FFF2-40B4-BE49-F238E27FC236}">
                <a16:creationId xmlns:a16="http://schemas.microsoft.com/office/drawing/2014/main" id="{31CD0118-90B8-AE3A-638D-E756589B9E8A}"/>
              </a:ext>
            </a:extLst>
          </p:cNvPr>
          <p:cNvPicPr>
            <a:picLocks noGrp="1" noChangeAspect="1"/>
          </p:cNvPicPr>
          <p:nvPr>
            <p:ph type="pic"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9060" r="29060"/>
          <a:stretch>
            <a:fillRect/>
          </a:stretch>
        </p:blipFill>
        <p:spPr/>
      </p:pic>
      <p:sp>
        <p:nvSpPr>
          <p:cNvPr id="4" name="Text Placeholder 3">
            <a:extLst>
              <a:ext uri="{FF2B5EF4-FFF2-40B4-BE49-F238E27FC236}">
                <a16:creationId xmlns:a16="http://schemas.microsoft.com/office/drawing/2014/main" id="{80EF0497-F6F4-8614-356E-3948432A358C}"/>
              </a:ext>
            </a:extLst>
          </p:cNvPr>
          <p:cNvSpPr>
            <a:spLocks noGrp="1"/>
          </p:cNvSpPr>
          <p:nvPr>
            <p:ph type="body" sz="half" idx="2"/>
          </p:nvPr>
        </p:nvSpPr>
        <p:spPr>
          <a:xfrm>
            <a:off x="-64749" y="1470485"/>
            <a:ext cx="5540429" cy="642256"/>
          </a:xfrm>
        </p:spPr>
        <p:txBody>
          <a:bodyPr>
            <a:normAutofit/>
          </a:bodyPr>
          <a:lstStyle/>
          <a:p>
            <a:r>
              <a:rPr lang="en-GB" sz="2400" dirty="0">
                <a:solidFill>
                  <a:schemeClr val="accent1">
                    <a:lumMod val="75000"/>
                  </a:schemeClr>
                </a:solidFill>
                <a:latin typeface="Arial Rounded MT Bold" panose="020F0704030504030204" pitchFamily="34" charset="0"/>
              </a:rPr>
              <a:t>Group</a:t>
            </a:r>
            <a:r>
              <a:rPr lang="en-GB" sz="2000" dirty="0">
                <a:solidFill>
                  <a:schemeClr val="accent1">
                    <a:lumMod val="75000"/>
                  </a:schemeClr>
                </a:solidFill>
                <a:latin typeface="Arial Rounded MT Bold" panose="020F0704030504030204" pitchFamily="34" charset="0"/>
              </a:rPr>
              <a:t> </a:t>
            </a:r>
            <a:r>
              <a:rPr lang="en-GB" sz="2400" dirty="0">
                <a:solidFill>
                  <a:schemeClr val="accent1">
                    <a:lumMod val="75000"/>
                  </a:schemeClr>
                </a:solidFill>
                <a:latin typeface="Arial Rounded MT Bold" panose="020F0704030504030204" pitchFamily="34" charset="0"/>
              </a:rPr>
              <a:t>members</a:t>
            </a:r>
            <a:r>
              <a:rPr lang="en-GB" sz="2000" dirty="0">
                <a:solidFill>
                  <a:schemeClr val="accent1">
                    <a:lumMod val="75000"/>
                  </a:schemeClr>
                </a:solidFill>
                <a:latin typeface="Arial Rounded MT Bold" panose="020F0704030504030204" pitchFamily="34" charset="0"/>
              </a:rPr>
              <a:t> :</a:t>
            </a:r>
          </a:p>
        </p:txBody>
      </p:sp>
      <p:sp>
        <p:nvSpPr>
          <p:cNvPr id="5" name="TextBox 4">
            <a:extLst>
              <a:ext uri="{FF2B5EF4-FFF2-40B4-BE49-F238E27FC236}">
                <a16:creationId xmlns:a16="http://schemas.microsoft.com/office/drawing/2014/main" id="{7FD5089A-0363-2392-407A-C9FC3EA39605}"/>
              </a:ext>
            </a:extLst>
          </p:cNvPr>
          <p:cNvSpPr txBox="1"/>
          <p:nvPr/>
        </p:nvSpPr>
        <p:spPr>
          <a:xfrm>
            <a:off x="3882874" y="2112741"/>
            <a:ext cx="3348599" cy="1938992"/>
          </a:xfrm>
          <a:prstGeom prst="rect">
            <a:avLst/>
          </a:prstGeom>
          <a:noFill/>
        </p:spPr>
        <p:txBody>
          <a:bodyPr wrap="square" rtlCol="0">
            <a:spAutoFit/>
          </a:bodyPr>
          <a:lstStyle/>
          <a:p>
            <a:pPr marL="342900" indent="-342900">
              <a:buFontTx/>
              <a:buAutoNum type="arabicPeriod"/>
            </a:pPr>
            <a:r>
              <a:rPr lang="en-GB" sz="2400" dirty="0">
                <a:hlinkClick r:id="rId5"/>
              </a:rPr>
              <a:t>Anjali Patlan</a:t>
            </a:r>
            <a:endParaRPr lang="en-GB" sz="2400" dirty="0"/>
          </a:p>
          <a:p>
            <a:pPr marL="342900" indent="-342900">
              <a:buAutoNum type="arabicPeriod"/>
            </a:pPr>
            <a:r>
              <a:rPr lang="en-GB" sz="2400" dirty="0">
                <a:hlinkClick r:id="rId6"/>
              </a:rPr>
              <a:t>Yogita Dahiya </a:t>
            </a:r>
            <a:endParaRPr lang="en-GB" sz="2400" dirty="0"/>
          </a:p>
          <a:p>
            <a:pPr marL="342900" indent="-342900">
              <a:buAutoNum type="arabicPeriod"/>
            </a:pPr>
            <a:r>
              <a:rPr lang="en-GB" sz="2400" dirty="0">
                <a:hlinkClick r:id="rId7"/>
              </a:rPr>
              <a:t>Neha Gahlawat </a:t>
            </a:r>
            <a:endParaRPr lang="en-GB" sz="2400" dirty="0"/>
          </a:p>
          <a:p>
            <a:pPr marL="342900" indent="-342900">
              <a:buAutoNum type="arabicPeriod"/>
            </a:pPr>
            <a:r>
              <a:rPr lang="en-GB" sz="2400" dirty="0">
                <a:hlinkClick r:id="rId8"/>
              </a:rPr>
              <a:t>Ishita Dhiman</a:t>
            </a:r>
            <a:r>
              <a:rPr lang="en-GB" sz="2400" dirty="0"/>
              <a:t> </a:t>
            </a:r>
          </a:p>
          <a:p>
            <a:pPr marL="342900" indent="-342900">
              <a:buAutoNum type="arabicPeriod"/>
            </a:pPr>
            <a:r>
              <a:rPr lang="en-GB" sz="2400" u="sng" dirty="0">
                <a:solidFill>
                  <a:srgbClr val="00B0F0"/>
                </a:solidFill>
              </a:rPr>
              <a:t>Priti Panchal </a:t>
            </a:r>
          </a:p>
        </p:txBody>
      </p:sp>
      <p:sp>
        <p:nvSpPr>
          <p:cNvPr id="8" name="TextBox 7">
            <a:extLst>
              <a:ext uri="{FF2B5EF4-FFF2-40B4-BE49-F238E27FC236}">
                <a16:creationId xmlns:a16="http://schemas.microsoft.com/office/drawing/2014/main" id="{AB1C6D10-ABF4-933E-3D8D-B8C2BDE1EAAB}"/>
              </a:ext>
            </a:extLst>
          </p:cNvPr>
          <p:cNvSpPr txBox="1"/>
          <p:nvPr/>
        </p:nvSpPr>
        <p:spPr>
          <a:xfrm rot="10800000" flipV="1">
            <a:off x="77118" y="6434773"/>
            <a:ext cx="3382229" cy="400110"/>
          </a:xfrm>
          <a:prstGeom prst="rect">
            <a:avLst/>
          </a:prstGeom>
          <a:noFill/>
        </p:spPr>
        <p:txBody>
          <a:bodyPr wrap="square" rtlCol="0">
            <a:spAutoFit/>
          </a:bodyPr>
          <a:lstStyle/>
          <a:p>
            <a:r>
              <a:rPr lang="en-GB" sz="2000" dirty="0"/>
              <a:t>College : Hindu Girls College </a:t>
            </a:r>
          </a:p>
        </p:txBody>
      </p:sp>
      <p:pic>
        <p:nvPicPr>
          <p:cNvPr id="17" name="Picture 16">
            <a:extLst>
              <a:ext uri="{FF2B5EF4-FFF2-40B4-BE49-F238E27FC236}">
                <a16:creationId xmlns:a16="http://schemas.microsoft.com/office/drawing/2014/main" id="{4BD870F5-703B-DFE6-0FDF-BFA2582E6B9E}"/>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988827" y="1969398"/>
            <a:ext cx="2537732" cy="2525484"/>
          </a:xfrm>
          <a:prstGeom prst="rect">
            <a:avLst/>
          </a:prstGeom>
        </p:spPr>
      </p:pic>
      <p:pic>
        <p:nvPicPr>
          <p:cNvPr id="10" name="Picture 9">
            <a:extLst>
              <a:ext uri="{FF2B5EF4-FFF2-40B4-BE49-F238E27FC236}">
                <a16:creationId xmlns:a16="http://schemas.microsoft.com/office/drawing/2014/main" id="{8F27871C-E524-C81D-E2E5-3DDE73AE0872}"/>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flipH="1">
            <a:off x="5896234" y="2271562"/>
            <a:ext cx="145223" cy="194438"/>
          </a:xfrm>
          <a:prstGeom prst="rect">
            <a:avLst/>
          </a:prstGeom>
        </p:spPr>
      </p:pic>
      <p:pic>
        <p:nvPicPr>
          <p:cNvPr id="12" name="Picture 11">
            <a:extLst>
              <a:ext uri="{FF2B5EF4-FFF2-40B4-BE49-F238E27FC236}">
                <a16:creationId xmlns:a16="http://schemas.microsoft.com/office/drawing/2014/main" id="{1BB8C91F-E297-291E-6052-7CB1EF53D7ED}"/>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flipH="1">
            <a:off x="6096000" y="2654968"/>
            <a:ext cx="145223" cy="194438"/>
          </a:xfrm>
          <a:prstGeom prst="rect">
            <a:avLst/>
          </a:prstGeom>
        </p:spPr>
      </p:pic>
      <p:pic>
        <p:nvPicPr>
          <p:cNvPr id="13" name="Picture 12">
            <a:extLst>
              <a:ext uri="{FF2B5EF4-FFF2-40B4-BE49-F238E27FC236}">
                <a16:creationId xmlns:a16="http://schemas.microsoft.com/office/drawing/2014/main" id="{45B50535-5B98-FDD7-B90A-DFFFE9978A67}"/>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flipH="1">
            <a:off x="6377630" y="2985018"/>
            <a:ext cx="145223" cy="194438"/>
          </a:xfrm>
          <a:prstGeom prst="rect">
            <a:avLst/>
          </a:prstGeom>
        </p:spPr>
      </p:pic>
      <p:pic>
        <p:nvPicPr>
          <p:cNvPr id="14" name="Picture 13">
            <a:extLst>
              <a:ext uri="{FF2B5EF4-FFF2-40B4-BE49-F238E27FC236}">
                <a16:creationId xmlns:a16="http://schemas.microsoft.com/office/drawing/2014/main" id="{AD637558-4C9C-75F7-79E4-0C6D1959153E}"/>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flipH="1">
            <a:off x="6004683" y="3348320"/>
            <a:ext cx="145223" cy="194438"/>
          </a:xfrm>
          <a:prstGeom prst="rect">
            <a:avLst/>
          </a:prstGeom>
        </p:spPr>
      </p:pic>
      <p:pic>
        <p:nvPicPr>
          <p:cNvPr id="15" name="Picture 14">
            <a:extLst>
              <a:ext uri="{FF2B5EF4-FFF2-40B4-BE49-F238E27FC236}">
                <a16:creationId xmlns:a16="http://schemas.microsoft.com/office/drawing/2014/main" id="{736B45A8-C56D-92CE-63D3-00B1CA267665}"/>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flipH="1">
            <a:off x="5896234" y="3700026"/>
            <a:ext cx="145223" cy="194438"/>
          </a:xfrm>
          <a:prstGeom prst="rect">
            <a:avLst/>
          </a:prstGeom>
        </p:spPr>
      </p:pic>
    </p:spTree>
    <p:extLst>
      <p:ext uri="{BB962C8B-B14F-4D97-AF65-F5344CB8AC3E}">
        <p14:creationId xmlns:p14="http://schemas.microsoft.com/office/powerpoint/2010/main" val="2730220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56D07-F975-8D0A-F220-8171E8AAC8A5}"/>
              </a:ext>
            </a:extLst>
          </p:cNvPr>
          <p:cNvSpPr>
            <a:spLocks noGrp="1"/>
          </p:cNvSpPr>
          <p:nvPr>
            <p:ph type="title"/>
          </p:nvPr>
        </p:nvSpPr>
        <p:spPr>
          <a:xfrm>
            <a:off x="2280238" y="618517"/>
            <a:ext cx="10364451" cy="1596177"/>
          </a:xfrm>
        </p:spPr>
        <p:txBody>
          <a:bodyPr/>
          <a:lstStyle/>
          <a:p>
            <a:r>
              <a:rPr lang="en-GB" dirty="0"/>
              <a:t>Introduction </a:t>
            </a:r>
          </a:p>
        </p:txBody>
      </p:sp>
      <p:sp>
        <p:nvSpPr>
          <p:cNvPr id="3" name="Content Placeholder 2">
            <a:extLst>
              <a:ext uri="{FF2B5EF4-FFF2-40B4-BE49-F238E27FC236}">
                <a16:creationId xmlns:a16="http://schemas.microsoft.com/office/drawing/2014/main" id="{522F6822-2714-4045-BDAE-35C7731B6750}"/>
              </a:ext>
            </a:extLst>
          </p:cNvPr>
          <p:cNvSpPr>
            <a:spLocks noGrp="1"/>
          </p:cNvSpPr>
          <p:nvPr>
            <p:ph sz="quarter" idx="13"/>
          </p:nvPr>
        </p:nvSpPr>
        <p:spPr>
          <a:xfrm>
            <a:off x="4219255" y="1756881"/>
            <a:ext cx="7695970" cy="1425539"/>
          </a:xfrm>
        </p:spPr>
        <p:txBody>
          <a:bodyPr>
            <a:noAutofit/>
          </a:bodyPr>
          <a:lstStyle/>
          <a:p>
            <a:pPr marL="0" indent="0">
              <a:buNone/>
            </a:pPr>
            <a:r>
              <a:rPr lang="en-GB" b="0" i="0" cap="none" dirty="0">
                <a:solidFill>
                  <a:schemeClr val="tx1">
                    <a:lumMod val="85000"/>
                    <a:lumOff val="15000"/>
                  </a:schemeClr>
                </a:solidFill>
                <a:effectLst/>
              </a:rPr>
              <a:t>The ocean is one of the earth's most vital ecosystems-covering over </a:t>
            </a:r>
            <a:r>
              <a:rPr lang="en-GB" b="0" i="0" cap="none" dirty="0">
                <a:solidFill>
                  <a:schemeClr val="accent1">
                    <a:lumMod val="75000"/>
                  </a:schemeClr>
                </a:solidFill>
                <a:effectLst/>
              </a:rPr>
              <a:t>70%</a:t>
            </a:r>
            <a:r>
              <a:rPr lang="en-GB" b="0" i="0" cap="none" dirty="0">
                <a:solidFill>
                  <a:schemeClr val="tx1">
                    <a:lumMod val="85000"/>
                    <a:lumOff val="15000"/>
                  </a:schemeClr>
                </a:solidFill>
                <a:effectLst/>
              </a:rPr>
              <a:t> of the planet's surface and playing a key role in regulating the global climate. It produces oxygen, absorbs vast amounts of carbon dioxide, and supports millions of species.</a:t>
            </a:r>
            <a:endParaRPr lang="en-GB" cap="none" dirty="0">
              <a:solidFill>
                <a:schemeClr val="tx1">
                  <a:lumMod val="85000"/>
                  <a:lumOff val="15000"/>
                </a:schemeClr>
              </a:solidFill>
            </a:endParaRPr>
          </a:p>
        </p:txBody>
      </p:sp>
      <p:sp>
        <p:nvSpPr>
          <p:cNvPr id="4" name="TextBox 3">
            <a:extLst>
              <a:ext uri="{FF2B5EF4-FFF2-40B4-BE49-F238E27FC236}">
                <a16:creationId xmlns:a16="http://schemas.microsoft.com/office/drawing/2014/main" id="{E9698000-956C-BE14-DF30-0B31730492FE}"/>
              </a:ext>
            </a:extLst>
          </p:cNvPr>
          <p:cNvSpPr txBox="1"/>
          <p:nvPr/>
        </p:nvSpPr>
        <p:spPr>
          <a:xfrm>
            <a:off x="4219255" y="3297051"/>
            <a:ext cx="7592603" cy="1015663"/>
          </a:xfrm>
          <a:prstGeom prst="rect">
            <a:avLst/>
          </a:prstGeom>
          <a:noFill/>
        </p:spPr>
        <p:txBody>
          <a:bodyPr wrap="square" rtlCol="0">
            <a:spAutoFit/>
          </a:bodyPr>
          <a:lstStyle/>
          <a:p>
            <a:r>
              <a:rPr lang="en-GB" sz="2000" b="0" i="0" dirty="0">
                <a:solidFill>
                  <a:schemeClr val="accent1">
                    <a:lumMod val="75000"/>
                  </a:schemeClr>
                </a:solidFill>
                <a:effectLst/>
              </a:rPr>
              <a:t>However, the health of our oceans is under threat. Pollution, overfishing, rising temperatures, and habitat destruction are damaging marine life and weakening the ocean's ability to protect the planet.</a:t>
            </a:r>
            <a:endParaRPr lang="en-GB" sz="2000" dirty="0">
              <a:solidFill>
                <a:schemeClr val="accent1">
                  <a:lumMod val="75000"/>
                </a:schemeClr>
              </a:solidFill>
            </a:endParaRPr>
          </a:p>
        </p:txBody>
      </p:sp>
      <p:pic>
        <p:nvPicPr>
          <p:cNvPr id="9" name="Picture 8">
            <a:extLst>
              <a:ext uri="{FF2B5EF4-FFF2-40B4-BE49-F238E27FC236}">
                <a16:creationId xmlns:a16="http://schemas.microsoft.com/office/drawing/2014/main" id="{A0E79AA4-10FF-A977-FBE8-6DDE6811CF4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18609" y="1055452"/>
            <a:ext cx="3932903" cy="448260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 name="Picture 5">
            <a:extLst>
              <a:ext uri="{FF2B5EF4-FFF2-40B4-BE49-F238E27FC236}">
                <a16:creationId xmlns:a16="http://schemas.microsoft.com/office/drawing/2014/main" id="{7AFDC15E-4640-8FBC-371C-A70DED77FAB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694023" y="4479826"/>
            <a:ext cx="2714977" cy="1882384"/>
          </a:xfrm>
          <a:prstGeom prst="rect">
            <a:avLst/>
          </a:prstGeom>
        </p:spPr>
      </p:pic>
      <p:sp>
        <p:nvSpPr>
          <p:cNvPr id="11" name="TextBox 10">
            <a:extLst>
              <a:ext uri="{FF2B5EF4-FFF2-40B4-BE49-F238E27FC236}">
                <a16:creationId xmlns:a16="http://schemas.microsoft.com/office/drawing/2014/main" id="{5379A519-4FB9-1065-193D-224775502F2B}"/>
              </a:ext>
            </a:extLst>
          </p:cNvPr>
          <p:cNvSpPr txBox="1"/>
          <p:nvPr/>
        </p:nvSpPr>
        <p:spPr>
          <a:xfrm>
            <a:off x="4947386" y="4648118"/>
            <a:ext cx="5345332" cy="1631216"/>
          </a:xfrm>
          <a:prstGeom prst="rect">
            <a:avLst/>
          </a:prstGeom>
          <a:solidFill>
            <a:schemeClr val="bg2"/>
          </a:solidFill>
        </p:spPr>
        <p:txBody>
          <a:bodyPr wrap="square" rtlCol="0">
            <a:spAutoFit/>
          </a:bodyPr>
          <a:lstStyle/>
          <a:p>
            <a:r>
              <a:rPr lang="en-GB" sz="2000" b="0" i="0" dirty="0">
                <a:solidFill>
                  <a:schemeClr val="tx1">
                    <a:lumMod val="85000"/>
                    <a:lumOff val="15000"/>
                  </a:schemeClr>
                </a:solidFill>
                <a:effectLst/>
              </a:rPr>
              <a:t>* This project explores how carbon credits, a market-based tool to reduce greenhouse gas emissions, can be applied to marine conservation efforts. Carbon credits assign financial value to activities that reduce or offset emissions. *</a:t>
            </a:r>
            <a:endParaRPr lang="en-GB" sz="2000" kern="1200" dirty="0">
              <a:solidFill>
                <a:schemeClr val="tx1">
                  <a:lumMod val="85000"/>
                  <a:lumOff val="15000"/>
                </a:schemeClr>
              </a:solidFill>
              <a:ea typeface="+mn-ea"/>
              <a:cs typeface="+mn-cs"/>
            </a:endParaRPr>
          </a:p>
        </p:txBody>
      </p:sp>
    </p:spTree>
    <p:extLst>
      <p:ext uri="{BB962C8B-B14F-4D97-AF65-F5344CB8AC3E}">
        <p14:creationId xmlns:p14="http://schemas.microsoft.com/office/powerpoint/2010/main" val="37640970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70991-3B46-8D7B-CABB-DB92F809C9B2}"/>
              </a:ext>
            </a:extLst>
          </p:cNvPr>
          <p:cNvSpPr>
            <a:spLocks noGrp="1"/>
          </p:cNvSpPr>
          <p:nvPr>
            <p:ph type="title"/>
          </p:nvPr>
        </p:nvSpPr>
        <p:spPr>
          <a:xfrm>
            <a:off x="3030434" y="31351"/>
            <a:ext cx="10364451" cy="1596177"/>
          </a:xfrm>
        </p:spPr>
        <p:txBody>
          <a:bodyPr/>
          <a:lstStyle/>
          <a:p>
            <a:r>
              <a:rPr lang="en-GB" dirty="0"/>
              <a:t>Problem statement </a:t>
            </a:r>
          </a:p>
        </p:txBody>
      </p:sp>
      <p:pic>
        <p:nvPicPr>
          <p:cNvPr id="8" name="Picture 7">
            <a:extLst>
              <a:ext uri="{FF2B5EF4-FFF2-40B4-BE49-F238E27FC236}">
                <a16:creationId xmlns:a16="http://schemas.microsoft.com/office/drawing/2014/main" id="{06938980-DDCF-F6BA-2C4B-411F00968AA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137253" y="1158782"/>
            <a:ext cx="6150811" cy="4781745"/>
          </a:xfrm>
          <a:prstGeom prst="rect">
            <a:avLst/>
          </a:prstGeom>
        </p:spPr>
      </p:pic>
      <p:sp>
        <p:nvSpPr>
          <p:cNvPr id="16" name="TextBox 15">
            <a:extLst>
              <a:ext uri="{FF2B5EF4-FFF2-40B4-BE49-F238E27FC236}">
                <a16:creationId xmlns:a16="http://schemas.microsoft.com/office/drawing/2014/main" id="{3A57EC41-4CFC-2776-B2DD-660ABEF9407B}"/>
              </a:ext>
            </a:extLst>
          </p:cNvPr>
          <p:cNvSpPr txBox="1"/>
          <p:nvPr/>
        </p:nvSpPr>
        <p:spPr>
          <a:xfrm>
            <a:off x="3575150" y="4309311"/>
            <a:ext cx="5671122" cy="1631216"/>
          </a:xfrm>
          <a:prstGeom prst="rect">
            <a:avLst/>
          </a:prstGeom>
          <a:solidFill>
            <a:schemeClr val="tx2">
              <a:lumMod val="50000"/>
            </a:schemeClr>
          </a:solidFill>
          <a:ln>
            <a:noFill/>
          </a:ln>
        </p:spPr>
        <p:txBody>
          <a:bodyPr wrap="square" rtlCol="0">
            <a:spAutoFit/>
          </a:bodyPr>
          <a:lstStyle/>
          <a:p>
            <a:r>
              <a:rPr lang="en-GB" sz="2000" dirty="0">
                <a:solidFill>
                  <a:schemeClr val="bg1"/>
                </a:solidFill>
              </a:rPr>
              <a:t>Industries harm marine life through pollution, </a:t>
            </a:r>
            <a:r>
              <a:rPr lang="en-GB" sz="2000" dirty="0">
                <a:solidFill>
                  <a:schemeClr val="accent1">
                    <a:lumMod val="75000"/>
                  </a:schemeClr>
                </a:solidFill>
              </a:rPr>
              <a:t>habitat destruction from coastal development</a:t>
            </a:r>
            <a:r>
              <a:rPr lang="en-GB" sz="2000" dirty="0">
                <a:solidFill>
                  <a:schemeClr val="bg1"/>
                </a:solidFill>
              </a:rPr>
              <a:t>, and overfishing</a:t>
            </a:r>
            <a:r>
              <a:rPr lang="en-GB" sz="2000" b="0" i="0" dirty="0">
                <a:solidFill>
                  <a:schemeClr val="bg1"/>
                </a:solidFill>
                <a:effectLst/>
              </a:rPr>
              <a:t>. Carbon dioxide emissions </a:t>
            </a:r>
            <a:r>
              <a:rPr lang="en-GB" sz="2000" dirty="0">
                <a:solidFill>
                  <a:schemeClr val="bg1"/>
                </a:solidFill>
              </a:rPr>
              <a:t>lead </a:t>
            </a:r>
            <a:r>
              <a:rPr lang="en-GB" sz="2000" b="0" i="0" dirty="0">
                <a:solidFill>
                  <a:schemeClr val="bg1"/>
                </a:solidFill>
                <a:effectLst/>
              </a:rPr>
              <a:t>to ocean acidification, making it difficult for organisms like corals and shellfish to thrive. </a:t>
            </a:r>
            <a:endParaRPr lang="en-GB" sz="2000" kern="1200" dirty="0">
              <a:solidFill>
                <a:schemeClr val="bg1"/>
              </a:solidFill>
              <a:ea typeface="+mn-ea"/>
              <a:cs typeface="+mn-cs"/>
            </a:endParaRPr>
          </a:p>
        </p:txBody>
      </p:sp>
      <p:sp>
        <p:nvSpPr>
          <p:cNvPr id="18" name="Content Placeholder 17">
            <a:extLst>
              <a:ext uri="{FF2B5EF4-FFF2-40B4-BE49-F238E27FC236}">
                <a16:creationId xmlns:a16="http://schemas.microsoft.com/office/drawing/2014/main" id="{635A7E8B-06DF-22FB-A3F2-B043DB41A77A}"/>
              </a:ext>
            </a:extLst>
          </p:cNvPr>
          <p:cNvSpPr>
            <a:spLocks noGrp="1"/>
          </p:cNvSpPr>
          <p:nvPr>
            <p:ph sz="quarter" idx="13"/>
          </p:nvPr>
        </p:nvSpPr>
        <p:spPr>
          <a:xfrm flipV="1">
            <a:off x="9339500" y="5629276"/>
            <a:ext cx="1236974" cy="427396"/>
          </a:xfrm>
        </p:spPr>
        <p:txBody>
          <a:bodyPr>
            <a:noAutofit/>
          </a:bodyPr>
          <a:lstStyle/>
          <a:p>
            <a:r>
              <a:rPr lang="en-GB" sz="1600" dirty="0"/>
              <a:t>.</a:t>
            </a:r>
          </a:p>
        </p:txBody>
      </p:sp>
      <p:sp>
        <p:nvSpPr>
          <p:cNvPr id="21" name="TextBox 20">
            <a:extLst>
              <a:ext uri="{FF2B5EF4-FFF2-40B4-BE49-F238E27FC236}">
                <a16:creationId xmlns:a16="http://schemas.microsoft.com/office/drawing/2014/main" id="{B6979336-3C3B-F679-182D-D95EF483EE69}"/>
              </a:ext>
            </a:extLst>
          </p:cNvPr>
          <p:cNvSpPr txBox="1"/>
          <p:nvPr/>
        </p:nvSpPr>
        <p:spPr>
          <a:xfrm>
            <a:off x="1027369" y="829439"/>
            <a:ext cx="4109884" cy="3477875"/>
          </a:xfrm>
          <a:prstGeom prst="rect">
            <a:avLst/>
          </a:prstGeom>
          <a:noFill/>
        </p:spPr>
        <p:txBody>
          <a:bodyPr wrap="square" rtlCol="0">
            <a:spAutoFit/>
          </a:bodyPr>
          <a:lstStyle/>
          <a:p>
            <a:r>
              <a:rPr lang="en-GB" sz="2000" b="0" i="0" dirty="0">
                <a:solidFill>
                  <a:srgbClr val="0A0A0A"/>
                </a:solidFill>
                <a:effectLst/>
              </a:rPr>
              <a:t>These human activities degrade vital habitats, </a:t>
            </a:r>
            <a:r>
              <a:rPr lang="en-GB" sz="2000" b="0" i="0" dirty="0">
                <a:solidFill>
                  <a:schemeClr val="accent1">
                    <a:lumMod val="75000"/>
                  </a:schemeClr>
                </a:solidFill>
                <a:effectLst/>
              </a:rPr>
              <a:t>threaten biodiversity</a:t>
            </a:r>
            <a:r>
              <a:rPr lang="en-GB" sz="2000" b="0" i="0" dirty="0">
                <a:solidFill>
                  <a:srgbClr val="0A0A0A"/>
                </a:solidFill>
                <a:effectLst/>
              </a:rPr>
              <a:t>, and release stored carbon, </a:t>
            </a:r>
            <a:r>
              <a:rPr lang="en-GB" sz="2000" b="0" i="0" dirty="0">
                <a:solidFill>
                  <a:schemeClr val="accent1">
                    <a:lumMod val="75000"/>
                  </a:schemeClr>
                </a:solidFill>
                <a:effectLst/>
              </a:rPr>
              <a:t>worsening climate change</a:t>
            </a:r>
            <a:r>
              <a:rPr lang="en-GB" sz="2000" b="0" i="0" dirty="0">
                <a:solidFill>
                  <a:srgbClr val="0A0A0A"/>
                </a:solidFill>
                <a:effectLst/>
              </a:rPr>
              <a:t>. Carbon credits offer a financial incentive for conservation and restoration, generating revenue for marine protection efforts. However, challenges exist in accurately measuring blue carbon's impact and ensuring the effectiveness of such projects, hindering their full potential.</a:t>
            </a:r>
            <a:endParaRPr lang="en-GB" sz="2000" kern="1200" dirty="0">
              <a:solidFill>
                <a:schemeClr val="tx1"/>
              </a:solidFill>
              <a:ea typeface="+mn-ea"/>
              <a:cs typeface="+mn-cs"/>
            </a:endParaRPr>
          </a:p>
        </p:txBody>
      </p:sp>
      <p:pic>
        <p:nvPicPr>
          <p:cNvPr id="9" name="Picture 8">
            <a:extLst>
              <a:ext uri="{FF2B5EF4-FFF2-40B4-BE49-F238E27FC236}">
                <a16:creationId xmlns:a16="http://schemas.microsoft.com/office/drawing/2014/main" id="{9F034711-3F76-A655-62D6-2D7ACCA9ECF5}"/>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94693" y="4567715"/>
            <a:ext cx="3187229" cy="2123122"/>
          </a:xfrm>
          <a:prstGeom prst="rect">
            <a:avLst/>
          </a:prstGeom>
        </p:spPr>
      </p:pic>
    </p:spTree>
    <p:extLst>
      <p:ext uri="{BB962C8B-B14F-4D97-AF65-F5344CB8AC3E}">
        <p14:creationId xmlns:p14="http://schemas.microsoft.com/office/powerpoint/2010/main" val="2227659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96888-B433-E061-2A25-680C4C9AF738}"/>
              </a:ext>
            </a:extLst>
          </p:cNvPr>
          <p:cNvSpPr>
            <a:spLocks noGrp="1"/>
          </p:cNvSpPr>
          <p:nvPr>
            <p:ph type="title"/>
          </p:nvPr>
        </p:nvSpPr>
        <p:spPr>
          <a:xfrm>
            <a:off x="569646" y="1478862"/>
            <a:ext cx="10364451" cy="1596177"/>
          </a:xfrm>
        </p:spPr>
        <p:txBody>
          <a:bodyPr/>
          <a:lstStyle/>
          <a:p>
            <a:r>
              <a:rPr lang="en-GB" dirty="0"/>
              <a:t>Why it matters ?!</a:t>
            </a:r>
          </a:p>
        </p:txBody>
      </p:sp>
      <p:sp>
        <p:nvSpPr>
          <p:cNvPr id="3" name="Content Placeholder 2">
            <a:extLst>
              <a:ext uri="{FF2B5EF4-FFF2-40B4-BE49-F238E27FC236}">
                <a16:creationId xmlns:a16="http://schemas.microsoft.com/office/drawing/2014/main" id="{634F558D-E495-4ADA-8174-5D75EB3383AA}"/>
              </a:ext>
            </a:extLst>
          </p:cNvPr>
          <p:cNvSpPr>
            <a:spLocks noGrp="1"/>
          </p:cNvSpPr>
          <p:nvPr>
            <p:ph sz="quarter" idx="13"/>
          </p:nvPr>
        </p:nvSpPr>
        <p:spPr>
          <a:xfrm>
            <a:off x="914087" y="2821857"/>
            <a:ext cx="10363826" cy="1801785"/>
          </a:xfrm>
        </p:spPr>
        <p:txBody>
          <a:bodyPr/>
          <a:lstStyle/>
          <a:p>
            <a:pPr marL="0" indent="0">
              <a:buNone/>
            </a:pPr>
            <a:r>
              <a:rPr lang="en-GB" b="0" i="0" cap="none" dirty="0">
                <a:solidFill>
                  <a:schemeClr val="tx1">
                    <a:lumMod val="85000"/>
                    <a:lumOff val="15000"/>
                  </a:schemeClr>
                </a:solidFill>
                <a:effectLst/>
              </a:rPr>
              <a:t>Preserving life under water is not only about saving marine animals. It's about protecting the balance of the earth's ecosystems and ensuring a sustainable future. By integrating economic tools like carbon credits into conservation models, we can encourage businesses, governments, and communities to invest in the health of our oceans.</a:t>
            </a:r>
            <a:endParaRPr lang="en-GB" cap="none" dirty="0">
              <a:solidFill>
                <a:schemeClr val="tx1">
                  <a:lumMod val="85000"/>
                  <a:lumOff val="15000"/>
                </a:schemeClr>
              </a:solidFill>
            </a:endParaRPr>
          </a:p>
        </p:txBody>
      </p:sp>
    </p:spTree>
    <p:extLst>
      <p:ext uri="{BB962C8B-B14F-4D97-AF65-F5344CB8AC3E}">
        <p14:creationId xmlns:p14="http://schemas.microsoft.com/office/powerpoint/2010/main" val="339793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5CE9F-E424-F28F-873E-99E0EB03601B}"/>
              </a:ext>
            </a:extLst>
          </p:cNvPr>
          <p:cNvSpPr>
            <a:spLocks noGrp="1"/>
          </p:cNvSpPr>
          <p:nvPr>
            <p:ph type="title"/>
          </p:nvPr>
        </p:nvSpPr>
        <p:spPr>
          <a:xfrm>
            <a:off x="913774" y="198539"/>
            <a:ext cx="10364451" cy="1596177"/>
          </a:xfrm>
        </p:spPr>
        <p:txBody>
          <a:bodyPr/>
          <a:lstStyle/>
          <a:p>
            <a:r>
              <a:rPr lang="en-GB" dirty="0"/>
              <a:t>Sustainable development goal </a:t>
            </a:r>
          </a:p>
        </p:txBody>
      </p:sp>
      <p:pic>
        <p:nvPicPr>
          <p:cNvPr id="7" name="Picture 6">
            <a:extLst>
              <a:ext uri="{FF2B5EF4-FFF2-40B4-BE49-F238E27FC236}">
                <a16:creationId xmlns:a16="http://schemas.microsoft.com/office/drawing/2014/main" id="{A81408D5-2371-ADE9-A107-30B9CBFDEBC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731332" y="1546818"/>
            <a:ext cx="3772047" cy="2203075"/>
          </a:xfrm>
          <a:prstGeom prst="rect">
            <a:avLst/>
          </a:prstGeom>
        </p:spPr>
      </p:pic>
      <p:sp>
        <p:nvSpPr>
          <p:cNvPr id="9" name="TextBox 8">
            <a:extLst>
              <a:ext uri="{FF2B5EF4-FFF2-40B4-BE49-F238E27FC236}">
                <a16:creationId xmlns:a16="http://schemas.microsoft.com/office/drawing/2014/main" id="{53AF7F3D-9719-4AE7-6B54-E010C088307A}"/>
              </a:ext>
            </a:extLst>
          </p:cNvPr>
          <p:cNvSpPr txBox="1"/>
          <p:nvPr/>
        </p:nvSpPr>
        <p:spPr>
          <a:xfrm>
            <a:off x="4021664" y="1089814"/>
            <a:ext cx="3440783" cy="369332"/>
          </a:xfrm>
          <a:prstGeom prst="rect">
            <a:avLst/>
          </a:prstGeom>
          <a:noFill/>
        </p:spPr>
        <p:txBody>
          <a:bodyPr wrap="square" rtlCol="0">
            <a:spAutoFit/>
          </a:bodyPr>
          <a:lstStyle/>
          <a:p>
            <a:r>
              <a:rPr lang="en-GB" dirty="0">
                <a:solidFill>
                  <a:schemeClr val="accent1">
                    <a:lumMod val="75000"/>
                  </a:schemeClr>
                </a:solidFill>
              </a:rPr>
              <a:t>Goal chosen : Life Below Water </a:t>
            </a:r>
          </a:p>
        </p:txBody>
      </p:sp>
      <p:sp>
        <p:nvSpPr>
          <p:cNvPr id="11" name="TextBox 10">
            <a:extLst>
              <a:ext uri="{FF2B5EF4-FFF2-40B4-BE49-F238E27FC236}">
                <a16:creationId xmlns:a16="http://schemas.microsoft.com/office/drawing/2014/main" id="{791E04D4-FEAC-0265-0759-C5F752D0459E}"/>
              </a:ext>
            </a:extLst>
          </p:cNvPr>
          <p:cNvSpPr txBox="1"/>
          <p:nvPr/>
        </p:nvSpPr>
        <p:spPr>
          <a:xfrm>
            <a:off x="5940847" y="1971102"/>
            <a:ext cx="4618379" cy="3170099"/>
          </a:xfrm>
          <a:prstGeom prst="rect">
            <a:avLst/>
          </a:prstGeom>
          <a:noFill/>
        </p:spPr>
        <p:txBody>
          <a:bodyPr wrap="square" rtlCol="0">
            <a:spAutoFit/>
          </a:bodyPr>
          <a:lstStyle/>
          <a:p>
            <a:r>
              <a:rPr lang="en-GB" sz="2000" dirty="0"/>
              <a:t>Industrial pollution and overexploitation </a:t>
            </a:r>
            <a:r>
              <a:rPr lang="en-GB" sz="2000" b="0" i="0" dirty="0">
                <a:solidFill>
                  <a:srgbClr val="0A0A0A"/>
                </a:solidFill>
                <a:effectLst/>
              </a:rPr>
              <a:t>damage marine life and key ocean ecosystems. This harms sea creatures and reduces the ocean's role in mitigating climate change.</a:t>
            </a:r>
          </a:p>
          <a:p>
            <a:endParaRPr lang="en-GB" sz="2000" dirty="0">
              <a:solidFill>
                <a:srgbClr val="0A0A0A"/>
              </a:solidFill>
            </a:endParaRPr>
          </a:p>
          <a:p>
            <a:endParaRPr lang="en-GB" sz="2000" dirty="0">
              <a:solidFill>
                <a:srgbClr val="0A0A0A"/>
              </a:solidFill>
            </a:endParaRPr>
          </a:p>
          <a:p>
            <a:r>
              <a:rPr lang="en-GB" sz="2000" b="0" i="0" dirty="0">
                <a:solidFill>
                  <a:srgbClr val="0A0A0A"/>
                </a:solidFill>
                <a:effectLst/>
              </a:rPr>
              <a:t>Carbon credits fund conservation, protecting ocean health and maintain one of the most important thing THE CLIMATE.</a:t>
            </a:r>
            <a:endParaRPr lang="en-GB" sz="2000" dirty="0"/>
          </a:p>
        </p:txBody>
      </p:sp>
      <p:sp>
        <p:nvSpPr>
          <p:cNvPr id="13" name="Content Placeholder 12">
            <a:extLst>
              <a:ext uri="{FF2B5EF4-FFF2-40B4-BE49-F238E27FC236}">
                <a16:creationId xmlns:a16="http://schemas.microsoft.com/office/drawing/2014/main" id="{D4BDB186-4709-FD1C-8B08-2F8BE9E9E22D}"/>
              </a:ext>
            </a:extLst>
          </p:cNvPr>
          <p:cNvSpPr>
            <a:spLocks noGrp="1"/>
          </p:cNvSpPr>
          <p:nvPr>
            <p:ph sz="quarter" idx="13"/>
          </p:nvPr>
        </p:nvSpPr>
        <p:spPr>
          <a:xfrm>
            <a:off x="1675254" y="4120247"/>
            <a:ext cx="10363826" cy="3424107"/>
          </a:xfrm>
        </p:spPr>
        <p:txBody>
          <a:bodyPr/>
          <a:lstStyle/>
          <a:p>
            <a:r>
              <a:rPr lang="en-GB" dirty="0"/>
              <a:t>.</a:t>
            </a:r>
          </a:p>
        </p:txBody>
      </p:sp>
      <p:pic>
        <p:nvPicPr>
          <p:cNvPr id="15" name="Picture 14">
            <a:extLst>
              <a:ext uri="{FF2B5EF4-FFF2-40B4-BE49-F238E27FC236}">
                <a16:creationId xmlns:a16="http://schemas.microsoft.com/office/drawing/2014/main" id="{DBB469A9-1EDF-A4A8-6E28-DD2CDB0D236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675255" y="4039664"/>
            <a:ext cx="3828124" cy="2203075"/>
          </a:xfrm>
          <a:prstGeom prst="rect">
            <a:avLst/>
          </a:prstGeom>
        </p:spPr>
      </p:pic>
      <p:sp>
        <p:nvSpPr>
          <p:cNvPr id="16" name="TextBox 15">
            <a:extLst>
              <a:ext uri="{FF2B5EF4-FFF2-40B4-BE49-F238E27FC236}">
                <a16:creationId xmlns:a16="http://schemas.microsoft.com/office/drawing/2014/main" id="{0E49C054-418B-8A7A-1529-B7818D674132}"/>
              </a:ext>
            </a:extLst>
          </p:cNvPr>
          <p:cNvSpPr txBox="1"/>
          <p:nvPr/>
        </p:nvSpPr>
        <p:spPr>
          <a:xfrm>
            <a:off x="2918308" y="6839836"/>
            <a:ext cx="1777254" cy="369332"/>
          </a:xfrm>
          <a:prstGeom prst="rect">
            <a:avLst/>
          </a:prstGeom>
          <a:noFill/>
        </p:spPr>
        <p:txBody>
          <a:bodyPr wrap="square" rtlCol="0">
            <a:spAutoFit/>
          </a:bodyPr>
          <a:lstStyle/>
          <a:p>
            <a:r>
              <a:rPr lang="en-GB" sz="900" dirty="0">
                <a:hlinkClick r:id="rId5" tooltip="https://www.frontiersin.org/articles/10.3389/fpsyg.2020.01878/full"/>
              </a:rPr>
              <a:t>This Photo</a:t>
            </a:r>
            <a:r>
              <a:rPr lang="en-GB" sz="900" dirty="0"/>
              <a:t> by Unknown Author is licensed under </a:t>
            </a:r>
            <a:r>
              <a:rPr lang="en-GB" sz="900" dirty="0">
                <a:hlinkClick r:id="rId6" tooltip="https://creativecommons.org/licenses/by/3.0/"/>
              </a:rPr>
              <a:t>CC BY</a:t>
            </a:r>
            <a:endParaRPr lang="en-GB" sz="900" dirty="0"/>
          </a:p>
        </p:txBody>
      </p:sp>
    </p:spTree>
    <p:extLst>
      <p:ext uri="{BB962C8B-B14F-4D97-AF65-F5344CB8AC3E}">
        <p14:creationId xmlns:p14="http://schemas.microsoft.com/office/powerpoint/2010/main" val="960761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4D9AB-8F51-8DDE-258D-0592B1C7B980}"/>
              </a:ext>
            </a:extLst>
          </p:cNvPr>
          <p:cNvSpPr>
            <a:spLocks noGrp="1"/>
          </p:cNvSpPr>
          <p:nvPr>
            <p:ph type="title"/>
          </p:nvPr>
        </p:nvSpPr>
        <p:spPr>
          <a:xfrm>
            <a:off x="761374" y="273466"/>
            <a:ext cx="10364451" cy="1596177"/>
          </a:xfrm>
        </p:spPr>
        <p:txBody>
          <a:bodyPr/>
          <a:lstStyle/>
          <a:p>
            <a:r>
              <a:rPr lang="en-GB" dirty="0"/>
              <a:t>Data collection and preprocessing </a:t>
            </a:r>
          </a:p>
        </p:txBody>
      </p:sp>
      <p:sp>
        <p:nvSpPr>
          <p:cNvPr id="3" name="Content Placeholder 2">
            <a:extLst>
              <a:ext uri="{FF2B5EF4-FFF2-40B4-BE49-F238E27FC236}">
                <a16:creationId xmlns:a16="http://schemas.microsoft.com/office/drawing/2014/main" id="{1D5343F6-53EA-B4AA-2585-FBF2DE18B76F}"/>
              </a:ext>
            </a:extLst>
          </p:cNvPr>
          <p:cNvSpPr>
            <a:spLocks noGrp="1"/>
          </p:cNvSpPr>
          <p:nvPr>
            <p:ph sz="quarter" idx="13"/>
          </p:nvPr>
        </p:nvSpPr>
        <p:spPr/>
        <p:txBody>
          <a:bodyPr/>
          <a:lstStyle/>
          <a:p>
            <a:pPr marL="0" indent="0">
              <a:buNone/>
            </a:pPr>
            <a:r>
              <a:rPr lang="en-GB" dirty="0"/>
              <a:t> </a:t>
            </a:r>
          </a:p>
        </p:txBody>
      </p:sp>
      <p:sp>
        <p:nvSpPr>
          <p:cNvPr id="4" name="TextBox 3">
            <a:extLst>
              <a:ext uri="{FF2B5EF4-FFF2-40B4-BE49-F238E27FC236}">
                <a16:creationId xmlns:a16="http://schemas.microsoft.com/office/drawing/2014/main" id="{13B57525-E43B-06C0-D21B-DCF438B2CC74}"/>
              </a:ext>
            </a:extLst>
          </p:cNvPr>
          <p:cNvSpPr txBox="1"/>
          <p:nvPr/>
        </p:nvSpPr>
        <p:spPr>
          <a:xfrm>
            <a:off x="1066175" y="1396657"/>
            <a:ext cx="9134374" cy="4944110"/>
          </a:xfrm>
          <a:prstGeom prst="rect">
            <a:avLst/>
          </a:prstGeom>
          <a:noFill/>
        </p:spPr>
        <p:txBody>
          <a:bodyPr wrap="square" rtlCol="0">
            <a:spAutoFit/>
          </a:bodyPr>
          <a:lstStyle/>
          <a:p>
            <a:pPr>
              <a:lnSpc>
                <a:spcPct val="140000"/>
              </a:lnSpc>
              <a:spcBef>
                <a:spcPts val="600"/>
              </a:spcBef>
              <a:spcAft>
                <a:spcPts val="600"/>
              </a:spcAft>
              <a:buNone/>
            </a:pPr>
            <a:r>
              <a:rPr lang="en-GB" sz="2000" b="1" kern="100" dirty="0">
                <a:solidFill>
                  <a:srgbClr val="000000"/>
                </a:solidFill>
                <a:effectLst/>
                <a:latin typeface="Canva Sans Bold"/>
                <a:ea typeface="Canva Sans Bold"/>
                <a:cs typeface="Canva Sans Bold"/>
              </a:rPr>
              <a:t>Data Collection</a:t>
            </a:r>
            <a:r>
              <a:rPr lang="en-GB" sz="2000" b="1" kern="100" dirty="0">
                <a:latin typeface="Calibri" panose="020F0502020204030204" pitchFamily="34" charset="0"/>
                <a:ea typeface="Canva Sans Bold"/>
                <a:cs typeface="Times New Roman" panose="02020603050405020304" pitchFamily="18" charset="0"/>
              </a:rPr>
              <a:t> : </a:t>
            </a:r>
            <a:r>
              <a:rPr lang="en-GB" sz="2000" kern="100" dirty="0">
                <a:solidFill>
                  <a:srgbClr val="000000"/>
                </a:solidFill>
                <a:effectLst/>
                <a:ea typeface="Canva Sans"/>
                <a:cs typeface="Canva Sans"/>
              </a:rPr>
              <a:t>Data collection is performed by accessing a Google Sheets spreadsheet that contains responses from a Google Form. The script fetches the spreadsheet data in CSV format via a specific export URL. This fetching process occurs every 30 seconds</a:t>
            </a:r>
            <a:r>
              <a:rPr lang="en-GB" sz="2000" kern="100" dirty="0">
                <a:solidFill>
                  <a:schemeClr val="accent1">
                    <a:lumMod val="75000"/>
                  </a:schemeClr>
                </a:solidFill>
                <a:effectLst/>
                <a:ea typeface="Canva Sans"/>
                <a:cs typeface="Canva Sans"/>
              </a:rPr>
              <a:t>, enabling near real-time acquisition of newly submitted user data</a:t>
            </a:r>
            <a:r>
              <a:rPr lang="en-GB" sz="2000" kern="100" dirty="0">
                <a:solidFill>
                  <a:srgbClr val="000000"/>
                </a:solidFill>
                <a:effectLst/>
                <a:ea typeface="Canva Sans"/>
                <a:cs typeface="Canva Sans"/>
              </a:rPr>
              <a:t>. </a:t>
            </a:r>
            <a:endParaRPr lang="en-GB" sz="2000" b="1" kern="100" dirty="0">
              <a:solidFill>
                <a:srgbClr val="000000"/>
              </a:solidFill>
              <a:latin typeface="Canva Sans Bold"/>
              <a:ea typeface="Canva Sans Bold"/>
              <a:cs typeface="Canva Sans Bold"/>
            </a:endParaRPr>
          </a:p>
          <a:p>
            <a:pPr>
              <a:lnSpc>
                <a:spcPct val="140000"/>
              </a:lnSpc>
              <a:spcBef>
                <a:spcPts val="600"/>
              </a:spcBef>
              <a:spcAft>
                <a:spcPts val="600"/>
              </a:spcAft>
              <a:buNone/>
            </a:pPr>
            <a:r>
              <a:rPr lang="en-GB" sz="2000" b="1" kern="100" dirty="0">
                <a:solidFill>
                  <a:srgbClr val="000000"/>
                </a:solidFill>
                <a:effectLst/>
                <a:latin typeface="Canva Sans Bold"/>
                <a:ea typeface="Canva Sans Bold"/>
                <a:cs typeface="Canva Sans Bold"/>
              </a:rPr>
              <a:t>Preprocessing </a:t>
            </a:r>
            <a:r>
              <a:rPr lang="en-GB" sz="2000" b="1" kern="100" dirty="0">
                <a:latin typeface="Calibri" panose="020F0502020204030204" pitchFamily="34" charset="0"/>
                <a:ea typeface="Canva Sans Bold"/>
                <a:cs typeface="Times New Roman" panose="02020603050405020304" pitchFamily="18" charset="0"/>
              </a:rPr>
              <a:t>: </a:t>
            </a:r>
            <a:r>
              <a:rPr lang="en-GB" sz="2000" kern="100" dirty="0">
                <a:solidFill>
                  <a:srgbClr val="000000"/>
                </a:solidFill>
                <a:effectLst/>
                <a:ea typeface="Canva Sans"/>
                <a:cs typeface="Canva Sans"/>
              </a:rPr>
              <a:t>Once the raw data is fetched, preprocessing steps are applied to prepare it for modeling. The script renames long and complex column headers to </a:t>
            </a:r>
            <a:r>
              <a:rPr lang="en-GB" sz="2000" kern="100" dirty="0">
                <a:solidFill>
                  <a:schemeClr val="accent1">
                    <a:lumMod val="75000"/>
                  </a:schemeClr>
                </a:solidFill>
                <a:effectLst/>
                <a:ea typeface="Canva Sans"/>
                <a:cs typeface="Canva Sans"/>
              </a:rPr>
              <a:t>concise, readable names </a:t>
            </a:r>
            <a:r>
              <a:rPr lang="en-GB" sz="2000" kern="100" dirty="0">
                <a:solidFill>
                  <a:srgbClr val="000000"/>
                </a:solidFill>
                <a:effectLst/>
                <a:ea typeface="Canva Sans"/>
                <a:cs typeface="Canva Sans"/>
              </a:rPr>
              <a:t>for easier manipulation. It removes any rows that have missing critical values such as email, energy, fuel, or production data to ensure data quality. </a:t>
            </a:r>
            <a:r>
              <a:rPr lang="en-GB" sz="2000" kern="100" dirty="0">
                <a:solidFill>
                  <a:schemeClr val="accent1">
                    <a:lumMod val="75000"/>
                  </a:schemeClr>
                </a:solidFill>
                <a:effectLst/>
                <a:ea typeface="Canva Sans"/>
                <a:cs typeface="Canva Sans"/>
              </a:rPr>
              <a:t>Numeric input values sometimes include commas as thousand separators; these commas are removed, and the values are converted to floating-point numbers for numerical computations</a:t>
            </a:r>
            <a:r>
              <a:rPr lang="en-GB" sz="2000" kern="100" dirty="0">
                <a:solidFill>
                  <a:srgbClr val="000000"/>
                </a:solidFill>
                <a:effectLst/>
                <a:ea typeface="Canva Sans"/>
                <a:cs typeface="Canva Sans"/>
              </a:rPr>
              <a:t>. This ensures the data fed into the model is clean and consistent. </a:t>
            </a:r>
            <a:endParaRPr lang="en-GB" sz="2000" kern="100" dirty="0">
              <a:effectLst/>
              <a:ea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84B1226-1CEB-BE2E-7AA2-DBCB201FD6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4751" y="2968370"/>
            <a:ext cx="2843186" cy="1800684"/>
          </a:xfrm>
          <a:prstGeom prst="rect">
            <a:avLst/>
          </a:prstGeom>
        </p:spPr>
      </p:pic>
    </p:spTree>
    <p:extLst>
      <p:ext uri="{BB962C8B-B14F-4D97-AF65-F5344CB8AC3E}">
        <p14:creationId xmlns:p14="http://schemas.microsoft.com/office/powerpoint/2010/main" val="2802664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D0387-7918-030E-FD34-64A564E19CEB}"/>
              </a:ext>
            </a:extLst>
          </p:cNvPr>
          <p:cNvSpPr>
            <a:spLocks noGrp="1"/>
          </p:cNvSpPr>
          <p:nvPr>
            <p:ph type="title"/>
          </p:nvPr>
        </p:nvSpPr>
        <p:spPr>
          <a:xfrm>
            <a:off x="857249" y="1777727"/>
            <a:ext cx="10364451" cy="1596177"/>
          </a:xfrm>
        </p:spPr>
        <p:txBody>
          <a:bodyPr/>
          <a:lstStyle/>
          <a:p>
            <a:r>
              <a:rPr lang="en-GB" dirty="0"/>
              <a:t>Feature engineering </a:t>
            </a:r>
          </a:p>
        </p:txBody>
      </p:sp>
      <p:pic>
        <p:nvPicPr>
          <p:cNvPr id="5" name="Content Placeholder 4">
            <a:extLst>
              <a:ext uri="{FF2B5EF4-FFF2-40B4-BE49-F238E27FC236}">
                <a16:creationId xmlns:a16="http://schemas.microsoft.com/office/drawing/2014/main" id="{EA256D57-A295-829F-7806-85CBA42AC1A1}"/>
              </a:ext>
            </a:extLst>
          </p:cNvPr>
          <p:cNvPicPr>
            <a:picLocks noGrp="1" noChangeAspect="1"/>
          </p:cNvPicPr>
          <p:nvPr>
            <p:ph sz="quarter" idx="13"/>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592286" y="215745"/>
            <a:ext cx="5061857" cy="1763486"/>
          </a:xfrm>
        </p:spPr>
      </p:pic>
      <p:sp>
        <p:nvSpPr>
          <p:cNvPr id="7" name="TextBox 6">
            <a:extLst>
              <a:ext uri="{FF2B5EF4-FFF2-40B4-BE49-F238E27FC236}">
                <a16:creationId xmlns:a16="http://schemas.microsoft.com/office/drawing/2014/main" id="{5E6054A6-675B-450E-8F86-3A62E5510ECB}"/>
              </a:ext>
            </a:extLst>
          </p:cNvPr>
          <p:cNvSpPr txBox="1"/>
          <p:nvPr/>
        </p:nvSpPr>
        <p:spPr>
          <a:xfrm>
            <a:off x="2329542" y="2971800"/>
            <a:ext cx="8022772" cy="1938992"/>
          </a:xfrm>
          <a:prstGeom prst="rect">
            <a:avLst/>
          </a:prstGeom>
          <a:noFill/>
        </p:spPr>
        <p:txBody>
          <a:bodyPr wrap="square" rtlCol="0">
            <a:spAutoFit/>
          </a:bodyPr>
          <a:lstStyle/>
          <a:p>
            <a:r>
              <a:rPr lang="en-GB" sz="2000" kern="100" dirty="0">
                <a:solidFill>
                  <a:srgbClr val="000000"/>
                </a:solidFill>
                <a:effectLst/>
                <a:ea typeface="Canva Sans"/>
                <a:cs typeface="Canva Sans"/>
              </a:rPr>
              <a:t>The feature engineering step in this workflow is minimal. The model directly uses three input features provided by the users: energy consumed (in MWh), fuel used (in litres), and production output (in tons). No additional transformations, combinations, or derived features are created. The focus is on leveraging raw input features to predict CO₂ emissions. </a:t>
            </a:r>
            <a:endParaRPr lang="en-GB" sz="2000" kern="100" dirty="0">
              <a:effectLst/>
              <a:ea typeface="Times New Roman" panose="02020603050405020304" pitchFamily="18" charset="0"/>
              <a:cs typeface="Times New Roman" panose="02020603050405020304" pitchFamily="18" charset="0"/>
            </a:endParaRPr>
          </a:p>
          <a:p>
            <a:endParaRPr lang="en-GB" sz="2000" kern="1200" dirty="0">
              <a:solidFill>
                <a:schemeClr val="tx1"/>
              </a:solidFill>
              <a:ea typeface="+mn-ea"/>
              <a:cs typeface="+mn-cs"/>
            </a:endParaRPr>
          </a:p>
        </p:txBody>
      </p:sp>
      <p:pic>
        <p:nvPicPr>
          <p:cNvPr id="9" name="Picture 8">
            <a:extLst>
              <a:ext uri="{FF2B5EF4-FFF2-40B4-BE49-F238E27FC236}">
                <a16:creationId xmlns:a16="http://schemas.microsoft.com/office/drawing/2014/main" id="{FA86EE9F-9251-0ABE-5FD4-3336DDAE8C50}"/>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46363" y="1610418"/>
            <a:ext cx="2966357" cy="2183804"/>
          </a:xfrm>
          <a:prstGeom prst="rect">
            <a:avLst/>
          </a:prstGeom>
        </p:spPr>
      </p:pic>
    </p:spTree>
    <p:extLst>
      <p:ext uri="{BB962C8B-B14F-4D97-AF65-F5344CB8AC3E}">
        <p14:creationId xmlns:p14="http://schemas.microsoft.com/office/powerpoint/2010/main" val="2325234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79643-7E6A-511C-7EC1-525FD2F8E3A2}"/>
              </a:ext>
            </a:extLst>
          </p:cNvPr>
          <p:cNvSpPr>
            <a:spLocks noGrp="1"/>
          </p:cNvSpPr>
          <p:nvPr>
            <p:ph type="title"/>
          </p:nvPr>
        </p:nvSpPr>
        <p:spPr>
          <a:xfrm>
            <a:off x="1995746" y="22149"/>
            <a:ext cx="10364451" cy="1596177"/>
          </a:xfrm>
        </p:spPr>
        <p:txBody>
          <a:bodyPr/>
          <a:lstStyle/>
          <a:p>
            <a:r>
              <a:rPr lang="en-GB" dirty="0"/>
              <a:t>Model development </a:t>
            </a:r>
          </a:p>
        </p:txBody>
      </p:sp>
      <p:pic>
        <p:nvPicPr>
          <p:cNvPr id="11" name="Picture 10">
            <a:extLst>
              <a:ext uri="{FF2B5EF4-FFF2-40B4-BE49-F238E27FC236}">
                <a16:creationId xmlns:a16="http://schemas.microsoft.com/office/drawing/2014/main" id="{A79219CB-65E1-DE81-0B60-CA2FF8B0A94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44041" y="1067523"/>
            <a:ext cx="3018481" cy="5537733"/>
          </a:xfrm>
          <a:prstGeom prst="rect">
            <a:avLst/>
          </a:prstGeom>
        </p:spPr>
      </p:pic>
      <p:sp>
        <p:nvSpPr>
          <p:cNvPr id="14" name="TextBox 13">
            <a:extLst>
              <a:ext uri="{FF2B5EF4-FFF2-40B4-BE49-F238E27FC236}">
                <a16:creationId xmlns:a16="http://schemas.microsoft.com/office/drawing/2014/main" id="{0BEEB6C7-3862-AB42-A1F8-C5CF0E17A760}"/>
              </a:ext>
            </a:extLst>
          </p:cNvPr>
          <p:cNvSpPr txBox="1"/>
          <p:nvPr/>
        </p:nvSpPr>
        <p:spPr>
          <a:xfrm>
            <a:off x="3275388" y="1317780"/>
            <a:ext cx="8655702" cy="4866140"/>
          </a:xfrm>
          <a:prstGeom prst="rect">
            <a:avLst/>
          </a:prstGeom>
          <a:solidFill>
            <a:schemeClr val="bg1"/>
          </a:solidFill>
        </p:spPr>
        <p:txBody>
          <a:bodyPr wrap="square" rtlCol="0">
            <a:spAutoFit/>
          </a:bodyPr>
          <a:lstStyle/>
          <a:p>
            <a:pPr>
              <a:lnSpc>
                <a:spcPct val="116000"/>
              </a:lnSpc>
              <a:spcAft>
                <a:spcPts val="800"/>
              </a:spcAft>
            </a:pPr>
            <a:r>
              <a:rPr lang="en-US" sz="2000" b="1" cap="none" dirty="0">
                <a:effectLst/>
                <a:ea typeface="Aptos" panose="020B0004020202020204" pitchFamily="34" charset="0"/>
                <a:cs typeface="Aptos" panose="020B0004020202020204" pitchFamily="34" charset="0"/>
              </a:rPr>
              <a:t>Main technique: </a:t>
            </a:r>
            <a:r>
              <a:rPr lang="en-US" sz="2000" cap="none" dirty="0">
                <a:effectLst/>
                <a:ea typeface="Aptos" panose="020B0004020202020204" pitchFamily="34" charset="0"/>
                <a:cs typeface="Aptos" panose="020B0004020202020204" pitchFamily="34" charset="0"/>
              </a:rPr>
              <a:t>This program applies </a:t>
            </a:r>
            <a:r>
              <a:rPr lang="en-US" sz="2000" b="1" cap="none" dirty="0">
                <a:effectLst/>
                <a:ea typeface="Aptos" panose="020B0004020202020204" pitchFamily="34" charset="0"/>
                <a:cs typeface="Aptos" panose="020B0004020202020204" pitchFamily="34" charset="0"/>
              </a:rPr>
              <a:t>multiple linear regression</a:t>
            </a:r>
            <a:r>
              <a:rPr lang="en-US" sz="2000" cap="none" dirty="0">
                <a:effectLst/>
                <a:ea typeface="Aptos" panose="020B0004020202020204" pitchFamily="34" charset="0"/>
                <a:cs typeface="Aptos" panose="020B0004020202020204" pitchFamily="34" charset="0"/>
              </a:rPr>
              <a:t> to forecast carbon dioxide (CO₂) emissions based on factory operation data (energy, fuel, production). This is a standard statistical and machine learning technique appropriate for linear modeling between inputs and a continuous target variable.</a:t>
            </a:r>
            <a:endParaRPr lang="en-GB" sz="2000" cap="none" dirty="0">
              <a:effectLst/>
              <a:ea typeface="Times New Roman" panose="02020603050405020304" pitchFamily="18" charset="0"/>
              <a:cs typeface="Times New Roman" panose="02020603050405020304" pitchFamily="18" charset="0"/>
            </a:endParaRPr>
          </a:p>
          <a:p>
            <a:pPr>
              <a:lnSpc>
                <a:spcPct val="116000"/>
              </a:lnSpc>
              <a:spcBef>
                <a:spcPts val="1200"/>
              </a:spcBef>
              <a:spcAft>
                <a:spcPts val="1200"/>
              </a:spcAft>
            </a:pPr>
            <a:r>
              <a:rPr lang="en-US" sz="2000" b="1" cap="none" dirty="0">
                <a:effectLst/>
                <a:ea typeface="Aptos" panose="020B0004020202020204" pitchFamily="34" charset="0"/>
                <a:cs typeface="Aptos" panose="020B0004020202020204" pitchFamily="34" charset="0"/>
              </a:rPr>
              <a:t>Alternative and complementary methods (industry practice):</a:t>
            </a:r>
            <a:endParaRPr lang="en-GB" sz="2000" cap="none" dirty="0">
              <a:effectLst/>
              <a:ea typeface="Times New Roman" panose="02020603050405020304" pitchFamily="18" charset="0"/>
              <a:cs typeface="Times New Roman" panose="02020603050405020304" pitchFamily="18" charset="0"/>
            </a:endParaRPr>
          </a:p>
          <a:p>
            <a:pPr marL="742950" lvl="1" indent="-285750">
              <a:lnSpc>
                <a:spcPct val="116000"/>
              </a:lnSpc>
              <a:buFont typeface="Courier New" panose="02070309020205020404" pitchFamily="49" charset="0"/>
              <a:buChar char="o"/>
            </a:pPr>
            <a:r>
              <a:rPr lang="en-US" sz="2000" b="1" cap="none" dirty="0">
                <a:effectLst/>
                <a:ea typeface="Aptos" panose="020B0004020202020204" pitchFamily="34" charset="0"/>
                <a:cs typeface="Aptos" panose="020B0004020202020204" pitchFamily="34" charset="0"/>
              </a:rPr>
              <a:t>Support vector regression (SVR):</a:t>
            </a:r>
            <a:r>
              <a:rPr lang="en-US" sz="2000" cap="none" dirty="0">
                <a:effectLst/>
                <a:ea typeface="Aptos" panose="020B0004020202020204" pitchFamily="34" charset="0"/>
                <a:cs typeface="Aptos" panose="020B0004020202020204" pitchFamily="34" charset="0"/>
              </a:rPr>
              <a:t> suitable for linear and non-linear relationships, stable with small-to-medium-sized datasets.</a:t>
            </a:r>
            <a:endParaRPr lang="en-GB" sz="2000" cap="none" dirty="0">
              <a:effectLst/>
              <a:ea typeface="Times New Roman" panose="02020603050405020304" pitchFamily="18" charset="0"/>
              <a:cs typeface="Times New Roman" panose="02020603050405020304" pitchFamily="18" charset="0"/>
            </a:endParaRPr>
          </a:p>
          <a:p>
            <a:pPr marL="742950" lvl="1" indent="-285750">
              <a:lnSpc>
                <a:spcPct val="116000"/>
              </a:lnSpc>
              <a:spcAft>
                <a:spcPts val="800"/>
              </a:spcAft>
              <a:buFont typeface="Courier New" panose="02070309020205020404" pitchFamily="49" charset="0"/>
              <a:buChar char="o"/>
            </a:pPr>
            <a:r>
              <a:rPr lang="en-US" sz="2000" b="1" cap="none" dirty="0">
                <a:effectLst/>
                <a:ea typeface="Aptos" panose="020B0004020202020204" pitchFamily="34" charset="0"/>
                <a:cs typeface="Aptos" panose="020B0004020202020204" pitchFamily="34" charset="0"/>
              </a:rPr>
              <a:t>Random forest regression:</a:t>
            </a:r>
            <a:r>
              <a:rPr lang="en-US" sz="2000" cap="none" dirty="0">
                <a:effectLst/>
                <a:ea typeface="Aptos" panose="020B0004020202020204" pitchFamily="34" charset="0"/>
                <a:cs typeface="Aptos" panose="020B0004020202020204" pitchFamily="34" charset="0"/>
              </a:rPr>
              <a:t> manages complicated, non-linear interactions and is stable against overfitting.</a:t>
            </a:r>
          </a:p>
          <a:p>
            <a:pPr marL="742950" lvl="1" indent="-285750">
              <a:lnSpc>
                <a:spcPct val="116000"/>
              </a:lnSpc>
              <a:spcAft>
                <a:spcPts val="800"/>
              </a:spcAft>
              <a:buFont typeface="Courier New" panose="02070309020205020404" pitchFamily="49" charset="0"/>
              <a:buChar char="o"/>
            </a:pPr>
            <a:r>
              <a:rPr lang="en-US" sz="2000" b="1" cap="none" dirty="0">
                <a:effectLst/>
                <a:ea typeface="Aptos" panose="020B0004020202020204" pitchFamily="34" charset="0"/>
                <a:cs typeface="Aptos" panose="020B0004020202020204" pitchFamily="34" charset="0"/>
              </a:rPr>
              <a:t>Neural networks and deep learning (e.g., LSTM):</a:t>
            </a:r>
            <a:r>
              <a:rPr lang="en-US" sz="2000" cap="none" dirty="0">
                <a:effectLst/>
                <a:ea typeface="Aptos" panose="020B0004020202020204" pitchFamily="34" charset="0"/>
                <a:cs typeface="Aptos" panose="020B0004020202020204" pitchFamily="34" charset="0"/>
              </a:rPr>
              <a:t> for larger data or time series data, particularly when capturing long-term dependencies and non-linearities is essential.</a:t>
            </a:r>
          </a:p>
        </p:txBody>
      </p:sp>
      <p:sp>
        <p:nvSpPr>
          <p:cNvPr id="23" name="Content Placeholder 22">
            <a:extLst>
              <a:ext uri="{FF2B5EF4-FFF2-40B4-BE49-F238E27FC236}">
                <a16:creationId xmlns:a16="http://schemas.microsoft.com/office/drawing/2014/main" id="{7430C3E0-3B8A-96E0-DC8A-D81C30B459AE}"/>
              </a:ext>
            </a:extLst>
          </p:cNvPr>
          <p:cNvSpPr>
            <a:spLocks noGrp="1"/>
          </p:cNvSpPr>
          <p:nvPr>
            <p:ph sz="quarter" idx="13"/>
          </p:nvPr>
        </p:nvSpPr>
        <p:spPr>
          <a:xfrm>
            <a:off x="671403" y="2366369"/>
            <a:ext cx="10363826" cy="3424107"/>
          </a:xfrm>
        </p:spPr>
        <p:txBody>
          <a:bodyPr/>
          <a:lstStyle/>
          <a:p>
            <a:r>
              <a:rPr lang="en-GB" dirty="0"/>
              <a:t>.</a:t>
            </a:r>
          </a:p>
        </p:txBody>
      </p:sp>
      <p:graphicFrame>
        <p:nvGraphicFramePr>
          <p:cNvPr id="26" name="Chart 25">
            <a:extLst>
              <a:ext uri="{FF2B5EF4-FFF2-40B4-BE49-F238E27FC236}">
                <a16:creationId xmlns:a16="http://schemas.microsoft.com/office/drawing/2014/main" id="{17852C20-4DAE-D7B1-9903-A26B91041801}"/>
              </a:ext>
            </a:extLst>
          </p:cNvPr>
          <p:cNvGraphicFramePr/>
          <p:nvPr>
            <p:extLst>
              <p:ext uri="{D42A27DB-BD31-4B8C-83A1-F6EECF244321}">
                <p14:modId xmlns:p14="http://schemas.microsoft.com/office/powerpoint/2010/main" val="2718167079"/>
              </p:ext>
            </p:extLst>
          </p:nvPr>
        </p:nvGraphicFramePr>
        <p:xfrm>
          <a:off x="260910" y="1181010"/>
          <a:ext cx="2669454" cy="237071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364719809"/>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450</TotalTime>
  <Words>1353</Words>
  <Application>Microsoft Office PowerPoint</Application>
  <PresentationFormat>Widescreen</PresentationFormat>
  <Paragraphs>81</Paragraphs>
  <Slides>18</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18</vt:i4>
      </vt:variant>
    </vt:vector>
  </HeadingPairs>
  <TitlesOfParts>
    <vt:vector size="31" baseType="lpstr">
      <vt:lpstr>Aptos</vt:lpstr>
      <vt:lpstr>Arial</vt:lpstr>
      <vt:lpstr>Arial Rounded MT Bold</vt:lpstr>
      <vt:lpstr>Calibri</vt:lpstr>
      <vt:lpstr>Canva Sans</vt:lpstr>
      <vt:lpstr>Canva Sans Bold</vt:lpstr>
      <vt:lpstr>Century Gothic</vt:lpstr>
      <vt:lpstr>Consolas</vt:lpstr>
      <vt:lpstr>Courier New</vt:lpstr>
      <vt:lpstr>Symbol</vt:lpstr>
      <vt:lpstr>Times New Roman</vt:lpstr>
      <vt:lpstr>Tw Cen MT</vt:lpstr>
      <vt:lpstr>Droplet</vt:lpstr>
      <vt:lpstr>LIFE UNDER WATER</vt:lpstr>
      <vt:lpstr>Presented by : era</vt:lpstr>
      <vt:lpstr>Introduction </vt:lpstr>
      <vt:lpstr>Problem statement </vt:lpstr>
      <vt:lpstr>Why it matters ?!</vt:lpstr>
      <vt:lpstr>Sustainable development goal </vt:lpstr>
      <vt:lpstr>Data collection and preprocessing </vt:lpstr>
      <vt:lpstr>Feature engineering </vt:lpstr>
      <vt:lpstr>Model development </vt:lpstr>
      <vt:lpstr>Algorithm and workflow design</vt:lpstr>
      <vt:lpstr>Testing </vt:lpstr>
      <vt:lpstr>PowerPoint Presentation</vt:lpstr>
      <vt:lpstr>Effectiveness of the model </vt:lpstr>
      <vt:lpstr>Model outcome </vt:lpstr>
      <vt:lpstr>Outcome explained</vt:lpstr>
      <vt:lpstr>Input and output </vt:lpstr>
      <vt:lpstr>Link to model and form </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Alok Gamerz</dc:creator>
  <cp:lastModifiedBy>Alok Gamerz</cp:lastModifiedBy>
  <cp:revision>29</cp:revision>
  <dcterms:created xsi:type="dcterms:W3CDTF">2025-08-01T10:59:13Z</dcterms:created>
  <dcterms:modified xsi:type="dcterms:W3CDTF">2025-08-07T12:00:35Z</dcterms:modified>
</cp:coreProperties>
</file>